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88" r:id="rId2"/>
    <p:sldMasterId id="2147483936" r:id="rId3"/>
    <p:sldMasterId id="2147484044" r:id="rId4"/>
    <p:sldMasterId id="2147484217" r:id="rId5"/>
    <p:sldMasterId id="2147484253" r:id="rId6"/>
  </p:sldMasterIdLst>
  <p:notesMasterIdLst>
    <p:notesMasterId r:id="rId29"/>
  </p:notesMasterIdLst>
  <p:sldIdLst>
    <p:sldId id="546" r:id="rId7"/>
    <p:sldId id="547" r:id="rId8"/>
    <p:sldId id="272" r:id="rId9"/>
    <p:sldId id="266" r:id="rId10"/>
    <p:sldId id="548" r:id="rId11"/>
    <p:sldId id="549" r:id="rId12"/>
    <p:sldId id="550" r:id="rId13"/>
    <p:sldId id="551" r:id="rId14"/>
    <p:sldId id="553" r:id="rId15"/>
    <p:sldId id="552" r:id="rId16"/>
    <p:sldId id="263" r:id="rId17"/>
    <p:sldId id="274" r:id="rId18"/>
    <p:sldId id="275" r:id="rId19"/>
    <p:sldId id="276" r:id="rId20"/>
    <p:sldId id="555" r:id="rId21"/>
    <p:sldId id="557" r:id="rId22"/>
    <p:sldId id="558" r:id="rId23"/>
    <p:sldId id="559" r:id="rId24"/>
    <p:sldId id="560" r:id="rId25"/>
    <p:sldId id="561" r:id="rId26"/>
    <p:sldId id="563" r:id="rId27"/>
    <p:sldId id="56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00"/>
    <a:srgbClr val="FF3300"/>
    <a:srgbClr val="FF3399"/>
    <a:srgbClr val="FF6600"/>
    <a:srgbClr val="000066"/>
    <a:srgbClr val="800000"/>
    <a:srgbClr val="FFE697"/>
    <a:srgbClr val="99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88204" autoAdjust="0"/>
  </p:normalViewPr>
  <p:slideViewPr>
    <p:cSldViewPr>
      <p:cViewPr>
        <p:scale>
          <a:sx n="71" d="100"/>
          <a:sy n="71" d="100"/>
        </p:scale>
        <p:origin x="-11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649B3-DD28-471E-BBC6-8864484AFEF8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B9874-E16E-4C8A-AD8B-4009B76109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681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9874-E16E-4C8A-AD8B-4009B7610969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Blip>
                <a:blip r:embed="rId3"/>
              </a:buBlip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9874-E16E-4C8A-AD8B-4009B7610969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9874-E16E-4C8A-AD8B-4009B7610969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9874-E16E-4C8A-AD8B-4009B7610969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1" name="explod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pull dir="lu"/>
    <p:sndAc>
      <p:stSnd>
        <p:snd r:embed="rId13" name="explode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>
    <p:pull dir="lu"/>
    <p:sndAc>
      <p:stSnd>
        <p:snd r:embed="rId13" name="explode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>
    <p:pull dir="lu"/>
    <p:sndAc>
      <p:stSnd>
        <p:snd r:embed="rId13" name="explode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ransition>
    <p:pull dir="lu"/>
    <p:sndAc>
      <p:stSnd>
        <p:snd r:embed="rId13" name="explode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23" r:id="rId6"/>
    <p:sldLayoutId id="2147484224" r:id="rId7"/>
    <p:sldLayoutId id="2147484225" r:id="rId8"/>
    <p:sldLayoutId id="2147484226" r:id="rId9"/>
    <p:sldLayoutId id="2147484227" r:id="rId10"/>
    <p:sldLayoutId id="2147484228" r:id="rId11"/>
  </p:sldLayoutIdLst>
  <p:transition>
    <p:pull dir="lu"/>
    <p:sndAc>
      <p:stSnd>
        <p:snd r:embed="rId13" name="explode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46CD13-795B-4269-9DEC-630B82995EB3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9419E77-CA5C-4B13-95C6-858E5A4E8D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ransition>
    <p:pull dir="lu"/>
    <p:sndAc>
      <p:stSnd>
        <p:snd r:embed="rId13" name="explode.wav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8.jpeg"/><Relationship Id="rId5" Type="http://schemas.openxmlformats.org/officeDocument/2006/relationships/slide" Target="slide2.xml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9.jpe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culture.mchs.gov.ru/upload/learning/txt/10.ht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428604"/>
            <a:ext cx="8686800" cy="550072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Единая государственная система предупреждения и ликвидации чрезвычайных ситуаций.</a:t>
            </a:r>
            <a:br>
              <a:rPr lang="ru-RU" sz="4400" b="1" dirty="0" smtClean="0">
                <a:solidFill>
                  <a:schemeClr val="tx1"/>
                </a:solidFill>
              </a:rPr>
            </a:br>
            <a:r>
              <a:rPr lang="ru-RU" sz="4400" b="1" dirty="0" smtClean="0">
                <a:solidFill>
                  <a:schemeClr val="tx1"/>
                </a:solidFill>
              </a:rPr>
              <a:t>(</a:t>
            </a:r>
            <a:r>
              <a:rPr lang="ru-RU" sz="4400" b="1" dirty="0" err="1" smtClean="0">
                <a:solidFill>
                  <a:schemeClr val="tx1"/>
                </a:solidFill>
              </a:rPr>
              <a:t>рсчс</a:t>
            </a:r>
            <a:r>
              <a:rPr lang="ru-RU" sz="4400" b="1" dirty="0" smtClean="0">
                <a:solidFill>
                  <a:schemeClr val="tx1"/>
                </a:solidFill>
              </a:rPr>
              <a:t>)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РСЧС 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Постановлением Правительства Российской Федерации от 18 апреля 1992 г. № 261 была создана Российская система предупреждения и действий в чрезвычайных ситуациях (сокращенно РСЧС), преобразованная 5 ноября 1995 г. постановлением Правительства Российской Федерации № 1113 в единую государственную систему предупреждения и ликвидации чрезвычайных ситуаций.</a:t>
            </a:r>
          </a:p>
          <a:p>
            <a:endParaRPr lang="ru-RU" dirty="0"/>
          </a:p>
        </p:txBody>
      </p:sp>
      <p:pic>
        <p:nvPicPr>
          <p:cNvPr id="10" name="Содержимое 9" descr="http://culture.mchs.gov.ru/upload/learning/img/Les1/%7b7FC2D345-1F9F-46EE-B367-2DA2FCC2CCD3%7d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00808"/>
            <a:ext cx="462724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2154230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rgbClr val="FF0000"/>
                </a:solidFill>
                <a:hlinkClick r:id="rId2" action="ppaction://hlinksldjump"/>
              </a:rPr>
              <a:t>Р</a:t>
            </a:r>
            <a:r>
              <a:rPr lang="ru-RU" sz="5300" dirty="0" smtClean="0">
                <a:solidFill>
                  <a:srgbClr val="00B0F0"/>
                </a:solidFill>
                <a:hlinkClick r:id="rId2" action="ppaction://hlinksldjump"/>
              </a:rPr>
              <a:t>оссийская</a:t>
            </a:r>
            <a:r>
              <a:rPr lang="ru-RU" sz="5300" dirty="0" smtClean="0">
                <a:hlinkClick r:id="rId2" action="ppaction://hlinksldjump"/>
              </a:rPr>
              <a:t> </a:t>
            </a:r>
            <a:r>
              <a:rPr lang="ru-RU" sz="5300" dirty="0" smtClean="0">
                <a:solidFill>
                  <a:srgbClr val="FF0000"/>
                </a:solidFill>
                <a:hlinkClick r:id="rId2" action="ppaction://hlinksldjump"/>
              </a:rPr>
              <a:t>с</a:t>
            </a:r>
            <a:r>
              <a:rPr lang="ru-RU" sz="5300" dirty="0" smtClean="0">
                <a:solidFill>
                  <a:srgbClr val="00B0F0"/>
                </a:solidFill>
                <a:hlinkClick r:id="rId2" action="ppaction://hlinksldjump"/>
              </a:rPr>
              <a:t>истема </a:t>
            </a:r>
            <a:r>
              <a:rPr lang="ru-RU" sz="4400" dirty="0" smtClean="0">
                <a:solidFill>
                  <a:srgbClr val="00B0F0"/>
                </a:solidFill>
                <a:hlinkClick r:id="rId2" action="ppaction://hlinksldjump"/>
              </a:rPr>
              <a:t>предупреждения и действий в </a:t>
            </a:r>
            <a:r>
              <a:rPr lang="ru-RU" sz="4400" dirty="0" smtClean="0">
                <a:solidFill>
                  <a:srgbClr val="FF0000"/>
                </a:solidFill>
                <a:hlinkClick r:id="rId2" action="ppaction://hlinksldjump"/>
              </a:rPr>
              <a:t>ч</a:t>
            </a:r>
            <a:r>
              <a:rPr lang="ru-RU" sz="4400" dirty="0" smtClean="0">
                <a:solidFill>
                  <a:srgbClr val="00B0F0"/>
                </a:solidFill>
                <a:hlinkClick r:id="rId2" action="ppaction://hlinksldjump"/>
              </a:rPr>
              <a:t>резвычайных</a:t>
            </a:r>
            <a:r>
              <a:rPr lang="ru-RU" sz="4400" dirty="0" smtClean="0">
                <a:hlinkClick r:id="rId2" action="ppaction://hlinksldjump"/>
              </a:rPr>
              <a:t> </a:t>
            </a:r>
            <a:r>
              <a:rPr lang="ru-RU" sz="4400" dirty="0" smtClean="0">
                <a:solidFill>
                  <a:srgbClr val="FF0000"/>
                </a:solidFill>
                <a:hlinkClick r:id="rId2" action="ppaction://hlinksldjump"/>
              </a:rPr>
              <a:t>с</a:t>
            </a:r>
            <a:r>
              <a:rPr lang="ru-RU" sz="4400" dirty="0" smtClean="0">
                <a:solidFill>
                  <a:srgbClr val="00B0F0"/>
                </a:solidFill>
                <a:hlinkClick r:id="rId2" action="ppaction://hlinksldjump"/>
              </a:rPr>
              <a:t>итуациях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2285992"/>
            <a:ext cx="8229600" cy="4357718"/>
          </a:xfrm>
        </p:spPr>
        <p:txBody>
          <a:bodyPr>
            <a:normAutofit lnSpcReduction="10000"/>
          </a:bodyPr>
          <a:lstStyle/>
          <a:p>
            <a:pPr>
              <a:buBlip>
                <a:blip r:embed="rId3"/>
              </a:buBlip>
            </a:pPr>
            <a:r>
              <a:rPr lang="ru-RU" b="1" dirty="0" smtClean="0">
                <a:solidFill>
                  <a:srgbClr val="002060"/>
                </a:solidFill>
              </a:rPr>
              <a:t>Создана для предупреждения и действий в чрезвычайных  ситуациях , объединяет 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</a:p>
          <a:p>
            <a:pPr>
              <a:buBlip>
                <a:blip r:embed="rId4"/>
              </a:buBlip>
            </a:pPr>
            <a:r>
              <a:rPr lang="ru-RU" b="1" dirty="0" smtClean="0">
                <a:solidFill>
                  <a:srgbClr val="002060"/>
                </a:solidFill>
              </a:rPr>
              <a:t>органы управления.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buBlip>
                <a:blip r:embed="rId4"/>
              </a:buBlip>
            </a:pPr>
            <a:r>
              <a:rPr lang="ru-RU" b="1" dirty="0" smtClean="0">
                <a:solidFill>
                  <a:srgbClr val="002060"/>
                </a:solidFill>
              </a:rPr>
              <a:t>силы и средства Федеральных  органов исполнительной власти .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buBlip>
                <a:blip r:embed="rId4"/>
              </a:buBlip>
            </a:pPr>
            <a:r>
              <a:rPr lang="ru-RU" b="1" dirty="0" smtClean="0">
                <a:solidFill>
                  <a:srgbClr val="002060"/>
                </a:solidFill>
              </a:rPr>
              <a:t>органов исполнительной власти субъектов РФ.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buBlip>
                <a:blip r:embed="rId4"/>
              </a:buBlip>
            </a:pPr>
            <a:r>
              <a:rPr lang="ru-RU" b="1" dirty="0" smtClean="0">
                <a:solidFill>
                  <a:srgbClr val="002060"/>
                </a:solidFill>
              </a:rPr>
              <a:t>органов местного самоуправления  и организаций , в полномочия которых входит решение вопросов защиты населения и территорий от чрезвычайных ситуаций.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://im1-tub-ru.yandex.net/i?id=179a1b2352f6b7eb515dce54d6879afc-82-144&amp;n=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60648"/>
            <a:ext cx="2267744" cy="20882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50"/>
                            </p:stCondLst>
                            <p:childTnLst>
                              <p:par>
                                <p:cTn id="3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hlinkClick r:id="rId3" action="ppaction://hlinksldjump"/>
              </a:rPr>
              <a:t>Чрезвычайные ситуации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142985"/>
            <a:ext cx="7901014" cy="4143404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Чрезвычайная ситуация(ЧС)-</a:t>
            </a:r>
            <a:r>
              <a:rPr lang="ru-RU" b="1" dirty="0" smtClean="0">
                <a:solidFill>
                  <a:srgbClr val="0000FF"/>
                </a:solidFill>
              </a:rPr>
              <a:t>обстановка на определённой территории , сложившаяся в результате аварии , опасного природного явления , катастрофы , стихийного или иного бедствия , которые могут повлечь или повлекли за собой человеческие жертвы , ущерб здоровью людей или окружающей среде , значительные материальные потери и нарушение условий жизнедеятельности людей.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CALH7C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04168">
            <a:off x="4682299" y="4638366"/>
            <a:ext cx="4300019" cy="2122956"/>
          </a:xfrm>
          <a:prstGeom prst="rect">
            <a:avLst/>
          </a:prstGeom>
          <a:ln w="38100">
            <a:solidFill>
              <a:srgbClr val="FF3300"/>
            </a:solidFill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Цели и задачи РСЧС 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culture.mchs.gov.ru/upload/learning/img/Les1/tab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8568951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400" dirty="0" smtClean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</a:br>
            <a:r>
              <a:rPr lang="ru-RU" sz="4400" dirty="0" smtClean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400" dirty="0" smtClean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</a:br>
            <a:r>
              <a:rPr lang="ru-RU" sz="4400" dirty="0" smtClean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>Структура РСЧС</a:t>
            </a:r>
            <a:r>
              <a:rPr lang="ru-RU" sz="36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  <a:t> </a:t>
            </a:r>
            <a:br>
              <a:rPr lang="ru-RU" sz="36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</a:br>
            <a:r>
              <a:rPr lang="ru-RU" sz="44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4400" dirty="0" smtClean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РСЧС строится по территориально-производственному принципу, состоит из территориальных и функциональных подсистем и имеет пять уровней управления (федеральный, региональный, территориальный, местный, объектовый). </a:t>
            </a:r>
            <a:br>
              <a:rPr lang="ru-RU" dirty="0" smtClean="0"/>
            </a:br>
            <a:r>
              <a:rPr lang="ru-RU" dirty="0" smtClean="0"/>
              <a:t>Территориальные подсистемы РСЧС создаются в субъектах Российской Федерации для предупреждения и ликвидации чрезвычайных ситуаций в пределах их территорий и состоят из звеньев, соответствующих административно-территориальному делению этих территорий. Звенья (местный уровень) создаются в муниципальных образованиях (район, населенный пункт) для предупреждения ликвидации чрезвычайных ситуаций в пределах их территорий. 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culture.mchs.gov.ru/upload/learning/video/Les1/%7bE2F9D7AD-3740-49D9-A300-CAF9BA838F1A%7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842493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culture.mchs.gov.ru/upload/learning/video/Les1/112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28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  <a:t>Постоянно действующие органы управления РСЧС</a:t>
            </a:r>
            <a:r>
              <a:rPr lang="ru-RU" sz="20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  <a:t> 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Рабочими органами комиссий по чрезвычайным ситуациям являются соответствующие постоянно действующие органы управления РСЧС, специально уполномоченные на решение задач в области защиты населения и территорий от чрезвычайных ситуаций (органы управления ГОЧС).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31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  <a:t/>
            </a:r>
            <a:br>
              <a:rPr lang="ru-RU" sz="31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</a:br>
            <a:r>
              <a:rPr lang="ru-RU" sz="3100" dirty="0" smtClean="0">
                <a:solidFill>
                  <a:srgbClr val="333333"/>
                </a:solidFill>
                <a:latin typeface="Tahoma"/>
                <a:ea typeface="Calibri"/>
                <a:cs typeface="Times New Roman"/>
              </a:rPr>
              <a:t>Постоянно действующие органы управления РСЧС </a:t>
            </a:r>
            <a:r>
              <a:rPr lang="ru-RU" sz="44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4400" dirty="0" smtClean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4" name="Содержимое 3" descr="http://culture.mchs.gov.ru/upload/learning/img/Les1/1dfgh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828092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		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214282" y="1524000"/>
            <a:ext cx="4302854" cy="4572000"/>
          </a:xfrm>
          <a:scene3d>
            <a:camera prst="isometricOffAxis1Right"/>
            <a:lightRig rig="threePt" dir="t"/>
          </a:scene3d>
        </p:spPr>
        <p:txBody>
          <a:bodyPr>
            <a:normAutofit fontScale="70000" lnSpcReduction="20000"/>
          </a:bodyPr>
          <a:lstStyle/>
          <a:p>
            <a:pPr marL="514350" indent="-514350">
              <a:buBlip>
                <a:blip r:embed="rId4"/>
              </a:buBlip>
            </a:pPr>
            <a:r>
              <a:rPr lang="ru-RU" sz="2800" b="1" dirty="0" smtClean="0">
                <a:solidFill>
                  <a:srgbClr val="000066"/>
                </a:solidFill>
              </a:rPr>
              <a:t>Нормальная производственная, промышленная , Радиационная ,  Химическая , Биологическая , сейсмическая , гидрометеорологическая обстановка , отсутствие эпидемий , эпизоотий, эпифитотий.</a:t>
            </a:r>
          </a:p>
          <a:p>
            <a:pPr marL="514350" indent="-514350">
              <a:buBlip>
                <a:blip r:embed="rId4"/>
              </a:buBlip>
            </a:pPr>
            <a:r>
              <a:rPr lang="ru-RU" sz="2800" b="1" dirty="0" smtClean="0">
                <a:solidFill>
                  <a:srgbClr val="000066"/>
                </a:solidFill>
              </a:rPr>
              <a:t>Ухудшение обстановки , получение прогноза  о возможности возникновения ЧС.</a:t>
            </a:r>
          </a:p>
          <a:p>
            <a:pPr marL="514350" indent="-514350">
              <a:buBlip>
                <a:blip r:embed="rId4"/>
              </a:buBlip>
            </a:pPr>
            <a:r>
              <a:rPr lang="ru-RU" sz="2800" b="1" dirty="0" smtClean="0">
                <a:solidFill>
                  <a:srgbClr val="000066"/>
                </a:solidFill>
              </a:rPr>
              <a:t>Возникновение ЧС.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214810" y="2214554"/>
            <a:ext cx="4357718" cy="3429024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0" y="-142900"/>
            <a:ext cx="8786874" cy="2071702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 w="76200"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hlinkClick r:id="rId5" action="ppaction://hlinksldjump"/>
              </a:rPr>
              <a:t>Режимы</a:t>
            </a:r>
            <a:r>
              <a:rPr lang="ru-RU" sz="4000" b="1" dirty="0" smtClean="0">
                <a:solidFill>
                  <a:srgbClr val="FF0000"/>
                </a:solidFill>
                <a:hlinkClick r:id="rId5" action="ppaction://hlinksldjump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hlinkClick r:id="rId5" action="ppaction://hlinksldjump"/>
              </a:rPr>
              <a:t>функционирования </a:t>
            </a:r>
            <a:r>
              <a:rPr lang="ru-RU" sz="2400" b="1" dirty="0" smtClean="0">
                <a:solidFill>
                  <a:srgbClr val="FF0000"/>
                </a:solidFill>
                <a:hlinkClick r:id="rId5" action="ppaction://hlinksldjump"/>
              </a:rPr>
              <a:t> РСЧС</a:t>
            </a:r>
            <a:endParaRPr lang="ru-RU" sz="2800" b="1" dirty="0"/>
          </a:p>
        </p:txBody>
      </p:sp>
      <p:pic>
        <p:nvPicPr>
          <p:cNvPr id="4" name="Рисунок 3" descr="CAAROXM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00497" y="1785927"/>
            <a:ext cx="4747348" cy="428628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softEdge rad="317500"/>
          </a:effectLst>
        </p:spPr>
      </p:pic>
    </p:spTree>
    <p:custDataLst>
      <p:tags r:id="rId1"/>
    </p:custData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500306"/>
            <a:ext cx="8329642" cy="4357694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rgbClr val="003300"/>
                </a:solidFill>
              </a:rPr>
              <a:t>Наблюдение за состоянием окружающей среды и обстановки на потенциально опасных объектах.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rgbClr val="003300"/>
                </a:solidFill>
              </a:rPr>
              <a:t>Планирование и выполнение мер по предупреждению ЧС и обеспечению защиты населения .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rgbClr val="003300"/>
                </a:solidFill>
              </a:rPr>
              <a:t>Подготовка органов управления .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rgbClr val="003300"/>
                </a:solidFill>
              </a:rPr>
              <a:t>Сил и средств к действиям при ЧС.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rgbClr val="003300"/>
                </a:solidFill>
              </a:rPr>
              <a:t>Создание и пополнение финансовых и материальных резервов.</a:t>
            </a:r>
            <a:endParaRPr lang="ru-RU" sz="2400" b="1" dirty="0">
              <a:solidFill>
                <a:srgbClr val="0033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2071678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0" y="142852"/>
            <a:ext cx="8929718" cy="2428892"/>
          </a:xfrm>
          <a:prstGeom prst="ribbon">
            <a:avLst>
              <a:gd name="adj1" fmla="val 18571"/>
              <a:gd name="adj2" fmla="val 50000"/>
            </a:avLst>
          </a:prstGeom>
          <a:solidFill>
            <a:srgbClr val="00206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hlinkClick r:id="rId4" action="ppaction://hlinksldjump"/>
              </a:rPr>
              <a:t>Действия РСЧС  в режиме повседневной деятельности</a:t>
            </a:r>
            <a:endParaRPr lang="ru-RU" sz="2800" b="1" dirty="0"/>
          </a:p>
        </p:txBody>
      </p:sp>
      <p:pic>
        <p:nvPicPr>
          <p:cNvPr id="5" name="Рисунок 4" descr="CAQNIJ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94973">
            <a:off x="6554119" y="4271610"/>
            <a:ext cx="2383746" cy="230107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50"/>
                            </p:stCondLst>
                            <p:childTnLst>
                              <p:par>
                                <p:cTn id="4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71604" y="704088"/>
            <a:ext cx="7115196" cy="1143000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714884"/>
          </a:xfrm>
          <a:ln w="57150">
            <a:noFill/>
          </a:ln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ru-RU" sz="2800" b="1" dirty="0" smtClean="0"/>
              <a:t>Выявление причин ухудшения обстановки.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/>
              <a:t>Выработка предложений по её нормализации.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/>
              <a:t>Усиление дежурно-диспетчерской  службы и наблюдение за состоянием природной среды.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/>
              <a:t>Обстановкой на потенциально опасных объектах.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/>
              <a:t>Меры по защите населения и окружающей среды.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/>
              <a:t>Приведение в готовность сил и средств. 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/>
              <a:t>Уточнение планов действий.</a:t>
            </a:r>
          </a:p>
          <a:p>
            <a:endParaRPr lang="ru-RU" dirty="0"/>
          </a:p>
        </p:txBody>
      </p:sp>
      <p:sp>
        <p:nvSpPr>
          <p:cNvPr id="4" name="Круглая лента лицом вверх 3"/>
          <p:cNvSpPr/>
          <p:nvPr/>
        </p:nvSpPr>
        <p:spPr>
          <a:xfrm>
            <a:off x="357158" y="0"/>
            <a:ext cx="8215370" cy="2285992"/>
          </a:xfrm>
          <a:prstGeom prst="ellipseRibbon2">
            <a:avLst>
              <a:gd name="adj1" fmla="val 19030"/>
              <a:gd name="adj2" fmla="val 50000"/>
              <a:gd name="adj3" fmla="val 12500"/>
            </a:avLst>
          </a:prstGeom>
          <a:solidFill>
            <a:srgbClr val="FF3300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3300"/>
                </a:solidFill>
                <a:hlinkClick r:id="rId4" action="ppaction://hlinksldjump"/>
              </a:rPr>
              <a:t>Действия РСЧС в </a:t>
            </a:r>
            <a:r>
              <a:rPr lang="ru-RU" sz="3200" b="1" dirty="0" smtClean="0">
                <a:solidFill>
                  <a:srgbClr val="003300"/>
                </a:solidFill>
                <a:hlinkClick r:id="rId4" action="ppaction://hlinksldjump"/>
              </a:rPr>
              <a:t>режиме</a:t>
            </a:r>
            <a:r>
              <a:rPr lang="ru-RU" sz="3600" b="1" dirty="0" smtClean="0">
                <a:solidFill>
                  <a:srgbClr val="003300"/>
                </a:solidFill>
                <a:hlinkClick r:id="rId4" action="ppaction://hlinksldjump"/>
              </a:rPr>
              <a:t> </a:t>
            </a:r>
            <a:r>
              <a:rPr lang="ru-RU" sz="2800" b="1" dirty="0" smtClean="0">
                <a:solidFill>
                  <a:srgbClr val="003300"/>
                </a:solidFill>
                <a:hlinkClick r:id="rId4" action="ppaction://hlinksldjump"/>
              </a:rPr>
              <a:t>повышенной готовности</a:t>
            </a:r>
            <a:endParaRPr lang="ru-RU" sz="2800" b="1" dirty="0">
              <a:solidFill>
                <a:srgbClr val="003300"/>
              </a:solidFill>
            </a:endParaRPr>
          </a:p>
        </p:txBody>
      </p:sp>
      <p:pic>
        <p:nvPicPr>
          <p:cNvPr id="1026" name="Picture 2" descr="object_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22386">
            <a:off x="7495225" y="5109587"/>
            <a:ext cx="131920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65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95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5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5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9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524000"/>
            <a:ext cx="8643998" cy="5048272"/>
          </a:xfrm>
          <a:ln w="57150">
            <a:noFill/>
          </a:ln>
        </p:spPr>
        <p:txBody>
          <a:bodyPr>
            <a:normAutofit fontScale="92500"/>
          </a:bodyPr>
          <a:lstStyle/>
          <a:p>
            <a:pPr>
              <a:buBlip>
                <a:blip r:embed="rId3"/>
              </a:buBlip>
            </a:pPr>
            <a:r>
              <a:rPr lang="ru-RU" sz="3600" b="1" dirty="0" smtClean="0">
                <a:solidFill>
                  <a:srgbClr val="002060"/>
                </a:solidFill>
              </a:rPr>
              <a:t>Организация защиты населения</a:t>
            </a:r>
          </a:p>
          <a:p>
            <a:pPr>
              <a:buBlip>
                <a:blip r:embed="rId3"/>
              </a:buBlip>
            </a:pPr>
            <a:r>
              <a:rPr lang="ru-RU" sz="3600" b="1" dirty="0" smtClean="0">
                <a:solidFill>
                  <a:srgbClr val="002060"/>
                </a:solidFill>
              </a:rPr>
              <a:t>Определение границ ЧС.</a:t>
            </a:r>
          </a:p>
          <a:p>
            <a:pPr>
              <a:buBlip>
                <a:blip r:embed="rId3"/>
              </a:buBlip>
            </a:pPr>
            <a:r>
              <a:rPr lang="ru-RU" sz="3600" b="1" dirty="0" smtClean="0">
                <a:solidFill>
                  <a:srgbClr val="002060"/>
                </a:solidFill>
              </a:rPr>
              <a:t>Организация  ликвидации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ЧС.</a:t>
            </a:r>
          </a:p>
          <a:p>
            <a:pPr>
              <a:buBlip>
                <a:blip r:embed="rId3"/>
              </a:buBlip>
            </a:pPr>
            <a:r>
              <a:rPr lang="ru-RU" sz="3600" b="1" dirty="0" smtClean="0">
                <a:solidFill>
                  <a:srgbClr val="002060"/>
                </a:solidFill>
              </a:rPr>
              <a:t>Работы по первоочередному обеспечению пострадавшего населения.</a:t>
            </a:r>
          </a:p>
          <a:p>
            <a:pPr>
              <a:buBlip>
                <a:blip r:embed="rId3"/>
              </a:buBlip>
            </a:pPr>
            <a:r>
              <a:rPr lang="ru-RU" sz="3600" b="1" dirty="0" smtClean="0">
                <a:solidFill>
                  <a:srgbClr val="002060"/>
                </a:solidFill>
              </a:rPr>
              <a:t>Непрерывный контроль за состоянием окружающей среды и обстановкой на аварийных объектах.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Круглая лента лицом вверх 3"/>
          <p:cNvSpPr/>
          <p:nvPr/>
        </p:nvSpPr>
        <p:spPr>
          <a:xfrm>
            <a:off x="-142908" y="142852"/>
            <a:ext cx="9144064" cy="2143140"/>
          </a:xfrm>
          <a:prstGeom prst="ellipseRibbon2">
            <a:avLst>
              <a:gd name="adj1" fmla="val 17000"/>
              <a:gd name="adj2" fmla="val 50000"/>
              <a:gd name="adj3" fmla="val 12500"/>
            </a:avLst>
          </a:prstGeom>
          <a:solidFill>
            <a:srgbClr val="FFFF00"/>
          </a:solidFill>
          <a:ln w="571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hlinkClick r:id="rId4" action="ppaction://hlinksldjump"/>
              </a:rPr>
              <a:t>Действия РСЧС в режиме   чрезвычайной 	</a:t>
            </a:r>
            <a:r>
              <a:rPr lang="ru-RU" sz="2800" b="1" dirty="0" smtClean="0">
                <a:hlinkClick r:id="rId4" action="ppaction://hlinksldjump"/>
              </a:rPr>
              <a:t>	</a:t>
            </a:r>
            <a:r>
              <a:rPr lang="ru-RU" sz="2800" b="1" dirty="0" smtClean="0">
                <a:solidFill>
                  <a:srgbClr val="FF0000"/>
                </a:solidFill>
                <a:hlinkClick r:id="rId4" action="ppaction://hlinksldjump"/>
              </a:rPr>
              <a:t>ситуации</a:t>
            </a:r>
            <a:r>
              <a:rPr lang="ru-RU" sz="2800" dirty="0" smtClean="0"/>
              <a:t>		</a:t>
            </a:r>
            <a:endParaRPr lang="ru-RU" sz="2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4" y="274638"/>
            <a:ext cx="7901015" cy="796908"/>
          </a:xfrm>
          <a:solidFill>
            <a:srgbClr val="FFE697"/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Структура сил и средств РСЧС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culture.mchs.gov.ru/upload/learning/img/Les1/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2088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К силам и средствам ликвидации чрезвычайных ситуаций РСЧС относят:</a:t>
            </a:r>
          </a:p>
          <a:p>
            <a:r>
              <a:rPr lang="ru-RU" dirty="0" smtClean="0"/>
              <a:t>войска гражданской обороны;</a:t>
            </a:r>
          </a:p>
          <a:p>
            <a:r>
              <a:rPr lang="ru-RU" dirty="0" smtClean="0"/>
              <a:t>поисково-спасательную службу МЧС России;</a:t>
            </a:r>
          </a:p>
          <a:p>
            <a:r>
              <a:rPr lang="ru-RU" dirty="0" smtClean="0"/>
              <a:t>военизированные и невоенизированные противопожарные, аварийно-спасательные, аварийно-восстановительные, восстановительные и аварийно-технические формирования федеральных органов исполнительной власти;</a:t>
            </a:r>
          </a:p>
          <a:p>
            <a:r>
              <a:rPr lang="ru-RU" dirty="0" smtClean="0"/>
              <a:t>формирования и учреждения Всероссийской службы медицины катастроф;</a:t>
            </a:r>
          </a:p>
          <a:p>
            <a:r>
              <a:rPr lang="ru-RU" dirty="0" smtClean="0"/>
              <a:t>формирования ветеринарной службы и службы защиты растений Минсельхозпрода России;</a:t>
            </a:r>
          </a:p>
          <a:p>
            <a:r>
              <a:rPr lang="ru-RU" dirty="0" smtClean="0"/>
              <a:t>военизированные службы Росгидромета по активисту воздей­ствию на гидрометеорологические процессы;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Состав сил и средств ликвидации чрезвычайных ситуаций РСЧС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Войска гражданской обороны (ГО) </a:t>
            </a:r>
            <a:r>
              <a:rPr lang="ru-RU" sz="2400" b="1" dirty="0" smtClean="0">
                <a:solidFill>
                  <a:schemeClr val="tx1"/>
                </a:solidFill>
              </a:rPr>
              <a:t>Видео: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culture.mchs.gov.ru/upload/learning/img/Les1/%7BE411EB65-BF7D-40F9-8580-6DD7F9D05895%7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568863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>Поисково-спасательная служба МЧС России</a:t>
            </a:r>
            <a:r>
              <a:rPr lang="ru-RU" sz="4400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endParaRPr lang="ru-RU" sz="2400" dirty="0"/>
          </a:p>
        </p:txBody>
      </p:sp>
      <p:pic>
        <p:nvPicPr>
          <p:cNvPr id="4" name="Содержимое 3" descr="http://culture.mchs.gov.ru/upload/learning/img/Les1/123werthyjuk.JPG"/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51520" y="1556792"/>
            <a:ext cx="4536504" cy="378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Поисково-спасательной службы в России раньше не было. 27 декабря 1990 г. было принято постановление Совета Министров России «Об образовании Российского корпуса спасателей на правах государственного комитета РСФСР». Этот день - 27 декабря, с 1995 г. отмечается как День </a:t>
            </a:r>
            <a:r>
              <a:rPr lang="ru-RU" dirty="0" smtClean="0">
                <a:hlinkClick r:id="rId4"/>
              </a:rPr>
              <a:t>спасателя.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</a:rPr>
              <a:t>Авиация МЧС России 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Авиация МЧС России включает в себя государственное унитарное авиационное предприятие и отдельные вертолетные отряды, находящиеся в подчинении региональных центров министерства.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Она располагает разнообразной по своим возможностям и предназначению авиационной техникой.</a:t>
            </a:r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http://culture.mchs.gov.ru/upload/img/%7B38FC82C4-627B-49CD-BF2B-C28CC04B4A04%7D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77705"/>
            <a:ext cx="4059238" cy="366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</a:rPr>
              <a:t>Противопожарная служба МЧС России </a:t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</a:rPr>
            </a:b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</a:rPr>
              <a:t/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</a:rPr>
            </a:br>
            <a:endParaRPr lang="ru-RU" sz="2400" dirty="0"/>
          </a:p>
        </p:txBody>
      </p:sp>
      <p:pic>
        <p:nvPicPr>
          <p:cNvPr id="6" name="Содержимое 5" descr="http://culture.mchs.gov.ru/upload/learning/img/Les1/%7bB507F377-171E-4FEC-9467-C0F25E04DBD2%7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748883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>Медицина катастроф</a:t>
            </a:r>
            <a:r>
              <a:rPr lang="ru-RU" sz="2400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  <a:t> </a:t>
            </a:r>
            <a:br>
              <a:rPr lang="ru-RU" sz="2400" dirty="0" smtClean="0">
                <a:solidFill>
                  <a:srgbClr val="333333"/>
                </a:solidFill>
                <a:latin typeface="Tahoma"/>
                <a:ea typeface="Times New Roman"/>
                <a:cs typeface="Times New Roman"/>
              </a:rPr>
            </a:br>
            <a:r>
              <a:rPr lang="ru-RU" sz="2200" dirty="0" smtClean="0">
                <a:solidFill>
                  <a:srgbClr val="333333"/>
                </a:solidFill>
                <a:latin typeface="Tahoma"/>
                <a:ea typeface="Times New Roman"/>
              </a:rPr>
              <a:t>Госпиталь МЧС России. Кабул. 2002 г. </a:t>
            </a:r>
            <a:r>
              <a:rPr lang="ru-RU" sz="22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200" dirty="0" smtClean="0">
                <a:latin typeface="Calibri"/>
                <a:ea typeface="Calibri"/>
                <a:cs typeface="Times New Roman"/>
              </a:rPr>
            </a:br>
            <a:endParaRPr lang="ru-RU" sz="2200" dirty="0"/>
          </a:p>
        </p:txBody>
      </p:sp>
      <p:pic>
        <p:nvPicPr>
          <p:cNvPr id="4" name="Содержимое 3" descr="http://culture.mchs.gov.ru/upload/learning/img/Les1/%7B9DF931B4-3BF5-4FE3-86D6-EDDC7ECDDF45%7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792088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57328"/>
          </a:xfrm>
        </p:spPr>
        <p:txBody>
          <a:bodyPr>
            <a:noAutofit/>
          </a:bodyPr>
          <a:lstStyle/>
          <a:p>
            <a:pPr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К силам и средствам наблюдения и контроля РСЧС относятся: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службы (учреждения) и организации федеральных органов исполнительной власти, осуществляющие наблюдение и контроль за состоянием окружающей природной среды, обстановкой на потенциально опасных объектах и прилегающих к ним территори­ях, анализ воздействия вредных факторов на здоровье населения;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формирования Госсанэпиднадзора России;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ветеринарная служба Минсельхозпрода России;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службы (учреждения) наблюдения и лабораторного контроля за качеством пищевого сырья и продуктов питания Минсельхозпрода и </a:t>
            </a:r>
            <a:r>
              <a:rPr lang="ru-RU" sz="1800" dirty="0" err="1" smtClean="0">
                <a:solidFill>
                  <a:srgbClr val="000000"/>
                </a:solidFill>
                <a:latin typeface="Arial CYR"/>
                <a:ea typeface="Times New Roman"/>
              </a:rPr>
              <a:t>Минторга</a:t>
            </a: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 России;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геофизическая служба Российской академии наук, оператив­ные группы постоянной готовности Росгидромета и подразделе­ния Минатома России;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учреждения Агентства по мониторингу чрезвычайных ситуа­ций;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457200" indent="-228600" algn="just">
              <a:spcBef>
                <a:spcPts val="30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 CYR"/>
                <a:ea typeface="Times New Roman"/>
              </a:rPr>
              <a:t>учреждения сети наблюдения и лабораторного контроля ГО.</a:t>
            </a:r>
            <a:endParaRPr lang="ru-RU" sz="1800" dirty="0" smtClean="0">
              <a:latin typeface="Times New Roman"/>
              <a:ea typeface="Times New Roman"/>
            </a:endParaRPr>
          </a:p>
          <a:p>
            <a:pPr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Состав сил и средств наблюдения и контроля РСЧС 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lu"/>
    <p:sndAc>
      <p:stSnd>
        <p:snd r:embed="rId2" name="explode.wav"/>
      </p:stSnd>
    </p:sndAc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8|1.6|1.7|1.9|1.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8396</TotalTime>
  <Words>699</Words>
  <Application>Microsoft Office PowerPoint</Application>
  <PresentationFormat>Экран (4:3)</PresentationFormat>
  <Paragraphs>72</Paragraphs>
  <Slides>22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Бумажная</vt:lpstr>
      <vt:lpstr>1_Бумажная</vt:lpstr>
      <vt:lpstr>Справедливость</vt:lpstr>
      <vt:lpstr>Метро</vt:lpstr>
      <vt:lpstr>Трек</vt:lpstr>
      <vt:lpstr>Апекс</vt:lpstr>
      <vt:lpstr>Единая государственная система предупреждения и ликвидации чрезвычайных ситуаций. (рсчс)</vt:lpstr>
      <vt:lpstr>РСЧС </vt:lpstr>
      <vt:lpstr>Российская система предупреждения и действий в чрезвычайных ситуациях</vt:lpstr>
      <vt:lpstr>Чрезвычайные ситуации</vt:lpstr>
      <vt:lpstr>Цели и задачи РСЧС  </vt:lpstr>
      <vt:lpstr>  Структура РСЧС   </vt:lpstr>
      <vt:lpstr>Презентация PowerPoint</vt:lpstr>
      <vt:lpstr>Презентация PowerPoint</vt:lpstr>
      <vt:lpstr>Постоянно действующие органы управления РСЧС  </vt:lpstr>
      <vt:lpstr> Постоянно действующие органы управления РСЧС  </vt:lpstr>
      <vt:lpstr>  </vt:lpstr>
      <vt:lpstr>Презентация PowerPoint</vt:lpstr>
      <vt:lpstr>Презентация PowerPoint</vt:lpstr>
      <vt:lpstr>Презентация PowerPoint</vt:lpstr>
      <vt:lpstr>Структура сил и средств РСЧС  </vt:lpstr>
      <vt:lpstr>Состав сил и средств ликвидации чрезвычайных ситуаций РСЧС  </vt:lpstr>
      <vt:lpstr>Войска гражданской обороны (ГО) Видео: </vt:lpstr>
      <vt:lpstr>Поисково-спасательная служба МЧС России  </vt:lpstr>
      <vt:lpstr>Авиация МЧС России </vt:lpstr>
      <vt:lpstr>Противопожарная служба МЧС России   </vt:lpstr>
      <vt:lpstr>     Медицина катастроф  Госпиталь МЧС России. Кабул. 2002 г.  </vt:lpstr>
      <vt:lpstr>Состав сил и средств наблюдения и контроля РСЧС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РСЧС-9</dc:title>
  <dc:subject>ОБЖ</dc:subject>
  <dc:creator>Иванов М.А.</dc:creator>
  <cp:keywords>Основы безопасности жизнедеятельности</cp:keywords>
  <cp:lastModifiedBy>historyspb</cp:lastModifiedBy>
  <cp:revision>1187</cp:revision>
  <dcterms:created xsi:type="dcterms:W3CDTF">2009-02-19T12:04:56Z</dcterms:created>
  <dcterms:modified xsi:type="dcterms:W3CDTF">2016-11-10T08:30:39Z</dcterms:modified>
  <cp:category>Важный</cp:category>
</cp:coreProperties>
</file>