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1"/>
  </p:notesMasterIdLst>
  <p:sldIdLst>
    <p:sldId id="256" r:id="rId2"/>
    <p:sldId id="258" r:id="rId3"/>
    <p:sldId id="259" r:id="rId4"/>
    <p:sldId id="279" r:id="rId5"/>
    <p:sldId id="283" r:id="rId6"/>
    <p:sldId id="315" r:id="rId7"/>
    <p:sldId id="285" r:id="rId8"/>
    <p:sldId id="286" r:id="rId9"/>
    <p:sldId id="287" r:id="rId10"/>
    <p:sldId id="288" r:id="rId11"/>
    <p:sldId id="289" r:id="rId12"/>
    <p:sldId id="314" r:id="rId13"/>
    <p:sldId id="293" r:id="rId14"/>
    <p:sldId id="294" r:id="rId15"/>
    <p:sldId id="295" r:id="rId16"/>
    <p:sldId id="296" r:id="rId17"/>
    <p:sldId id="297"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 id="316" r:id="rId35"/>
    <p:sldId id="317" r:id="rId36"/>
    <p:sldId id="318" r:id="rId37"/>
    <p:sldId id="319" r:id="rId38"/>
    <p:sldId id="320" r:id="rId39"/>
    <p:sldId id="321" r:id="rId40"/>
    <p:sldId id="322" r:id="rId41"/>
    <p:sldId id="323" r:id="rId42"/>
    <p:sldId id="324" r:id="rId43"/>
    <p:sldId id="325" r:id="rId44"/>
    <p:sldId id="326" r:id="rId45"/>
    <p:sldId id="327" r:id="rId46"/>
    <p:sldId id="328" r:id="rId47"/>
    <p:sldId id="343" r:id="rId48"/>
    <p:sldId id="329" r:id="rId49"/>
    <p:sldId id="330" r:id="rId50"/>
    <p:sldId id="331" r:id="rId51"/>
    <p:sldId id="332" r:id="rId52"/>
    <p:sldId id="333" r:id="rId53"/>
    <p:sldId id="334" r:id="rId54"/>
    <p:sldId id="335" r:id="rId55"/>
    <p:sldId id="336" r:id="rId56"/>
    <p:sldId id="337" r:id="rId57"/>
    <p:sldId id="338" r:id="rId58"/>
    <p:sldId id="339" r:id="rId59"/>
    <p:sldId id="340" r:id="rId60"/>
    <p:sldId id="341" r:id="rId61"/>
    <p:sldId id="342" r:id="rId62"/>
    <p:sldId id="344" r:id="rId63"/>
    <p:sldId id="345" r:id="rId64"/>
    <p:sldId id="346" r:id="rId65"/>
    <p:sldId id="347" r:id="rId66"/>
    <p:sldId id="348" r:id="rId67"/>
    <p:sldId id="352" r:id="rId68"/>
    <p:sldId id="350" r:id="rId69"/>
    <p:sldId id="351" r:id="rId7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Максим Фролов" initials="МФ" lastIdx="1" clrIdx="0">
    <p:extLst>
      <p:ext uri="{19B8F6BF-5375-455C-9EA6-DF929625EA0E}">
        <p15:presenceInfo xmlns:p15="http://schemas.microsoft.com/office/powerpoint/2012/main" userId="S::admin@ikcalians.onmicrosoft.com::96bd46bd-5ddc-4c6f-a691-5fb3f237ab4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4F"/>
    <a:srgbClr val="1699F2"/>
    <a:srgbClr val="A6832C"/>
    <a:srgbClr val="DC2CD4"/>
    <a:srgbClr val="D8CF12"/>
    <a:srgbClr val="ECE21C"/>
    <a:srgbClr val="ED7D31"/>
    <a:srgbClr val="4DC58D"/>
    <a:srgbClr val="4472C4"/>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94" autoAdjust="0"/>
    <p:restoredTop sz="96807" autoAdjust="0"/>
  </p:normalViewPr>
  <p:slideViewPr>
    <p:cSldViewPr snapToGrid="0">
      <p:cViewPr varScale="1">
        <p:scale>
          <a:sx n="126" d="100"/>
          <a:sy n="126" d="100"/>
        </p:scale>
        <p:origin x="1278" y="1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48"/>
    </p:cViewPr>
  </p:sorterViewPr>
  <p:notesViewPr>
    <p:cSldViewPr snapToGrid="0">
      <p:cViewPr varScale="1">
        <p:scale>
          <a:sx n="57" d="100"/>
          <a:sy n="57" d="100"/>
        </p:scale>
        <p:origin x="-273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81ED85-5BFC-413D-B531-797DC6B2C736}" type="datetimeFigureOut">
              <a:rPr lang="ru-RU" smtClean="0"/>
              <a:t>29.05.2020</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AABD72-8160-44EE-894D-49DF2685B7B7}" type="slidenum">
              <a:rPr lang="ru-RU" smtClean="0"/>
              <a:t>‹#›</a:t>
            </a:fld>
            <a:endParaRPr lang="ru-RU"/>
          </a:p>
        </p:txBody>
      </p:sp>
    </p:spTree>
    <p:extLst>
      <p:ext uri="{BB962C8B-B14F-4D97-AF65-F5344CB8AC3E}">
        <p14:creationId xmlns:p14="http://schemas.microsoft.com/office/powerpoint/2010/main" val="2057729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85AABD72-8160-44EE-894D-49DF2685B7B7}" type="slidenum">
              <a:rPr lang="ru-RU" smtClean="0"/>
              <a:t>1</a:t>
            </a:fld>
            <a:endParaRPr lang="ru-RU"/>
          </a:p>
        </p:txBody>
      </p:sp>
    </p:spTree>
    <p:extLst>
      <p:ext uri="{BB962C8B-B14F-4D97-AF65-F5344CB8AC3E}">
        <p14:creationId xmlns:p14="http://schemas.microsoft.com/office/powerpoint/2010/main" val="322523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5AABD72-8160-44EE-894D-49DF2685B7B7}" type="slidenum">
              <a:rPr lang="ru-RU" smtClean="0"/>
              <a:t>12</a:t>
            </a:fld>
            <a:endParaRPr lang="ru-RU"/>
          </a:p>
        </p:txBody>
      </p:sp>
    </p:spTree>
    <p:extLst>
      <p:ext uri="{BB962C8B-B14F-4D97-AF65-F5344CB8AC3E}">
        <p14:creationId xmlns:p14="http://schemas.microsoft.com/office/powerpoint/2010/main" val="2577426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5AABD72-8160-44EE-894D-49DF2685B7B7}" type="slidenum">
              <a:rPr lang="ru-RU" smtClean="0"/>
              <a:t>13</a:t>
            </a:fld>
            <a:endParaRPr lang="ru-RU"/>
          </a:p>
        </p:txBody>
      </p:sp>
    </p:spTree>
    <p:extLst>
      <p:ext uri="{BB962C8B-B14F-4D97-AF65-F5344CB8AC3E}">
        <p14:creationId xmlns:p14="http://schemas.microsoft.com/office/powerpoint/2010/main" val="2691620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5AABD72-8160-44EE-894D-49DF2685B7B7}" type="slidenum">
              <a:rPr lang="ru-RU" smtClean="0"/>
              <a:t>14</a:t>
            </a:fld>
            <a:endParaRPr lang="ru-RU"/>
          </a:p>
        </p:txBody>
      </p:sp>
    </p:spTree>
    <p:extLst>
      <p:ext uri="{BB962C8B-B14F-4D97-AF65-F5344CB8AC3E}">
        <p14:creationId xmlns:p14="http://schemas.microsoft.com/office/powerpoint/2010/main" val="1163920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5AABD72-8160-44EE-894D-49DF2685B7B7}" type="slidenum">
              <a:rPr lang="ru-RU" smtClean="0"/>
              <a:t>15</a:t>
            </a:fld>
            <a:endParaRPr lang="ru-RU"/>
          </a:p>
        </p:txBody>
      </p:sp>
    </p:spTree>
    <p:extLst>
      <p:ext uri="{BB962C8B-B14F-4D97-AF65-F5344CB8AC3E}">
        <p14:creationId xmlns:p14="http://schemas.microsoft.com/office/powerpoint/2010/main" val="2546738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5AABD72-8160-44EE-894D-49DF2685B7B7}" type="slidenum">
              <a:rPr lang="ru-RU" smtClean="0"/>
              <a:t>16</a:t>
            </a:fld>
            <a:endParaRPr lang="ru-RU"/>
          </a:p>
        </p:txBody>
      </p:sp>
    </p:spTree>
    <p:extLst>
      <p:ext uri="{BB962C8B-B14F-4D97-AF65-F5344CB8AC3E}">
        <p14:creationId xmlns:p14="http://schemas.microsoft.com/office/powerpoint/2010/main" val="440847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5AABD72-8160-44EE-894D-49DF2685B7B7}" type="slidenum">
              <a:rPr lang="ru-RU" smtClean="0"/>
              <a:t>17</a:t>
            </a:fld>
            <a:endParaRPr lang="ru-RU"/>
          </a:p>
        </p:txBody>
      </p:sp>
    </p:spTree>
    <p:extLst>
      <p:ext uri="{BB962C8B-B14F-4D97-AF65-F5344CB8AC3E}">
        <p14:creationId xmlns:p14="http://schemas.microsoft.com/office/powerpoint/2010/main" val="548500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5AABD72-8160-44EE-894D-49DF2685B7B7}" type="slidenum">
              <a:rPr lang="ru-RU" smtClean="0"/>
              <a:t>18</a:t>
            </a:fld>
            <a:endParaRPr lang="ru-RU"/>
          </a:p>
        </p:txBody>
      </p:sp>
    </p:spTree>
    <p:extLst>
      <p:ext uri="{BB962C8B-B14F-4D97-AF65-F5344CB8AC3E}">
        <p14:creationId xmlns:p14="http://schemas.microsoft.com/office/powerpoint/2010/main" val="3267597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887C36A-D4EF-4312-843E-7F2B72BDCC80}" type="datetimeFigureOut">
              <a:rPr lang="ru-RU" smtClean="0"/>
              <a:t>29.05.2020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8E84950-BFCF-4DBB-A06D-6CEF8096063A}" type="slidenum">
              <a:rPr lang="ru-RU" smtClean="0"/>
              <a:t>‹#›</a:t>
            </a:fld>
            <a:endParaRPr lang="ru-RU"/>
          </a:p>
        </p:txBody>
      </p:sp>
    </p:spTree>
    <p:extLst>
      <p:ext uri="{BB962C8B-B14F-4D97-AF65-F5344CB8AC3E}">
        <p14:creationId xmlns:p14="http://schemas.microsoft.com/office/powerpoint/2010/main" val="4053503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887C36A-D4EF-4312-843E-7F2B72BDCC80}" type="datetimeFigureOut">
              <a:rPr lang="ru-RU" smtClean="0"/>
              <a:t>29.05.2020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8E84950-BFCF-4DBB-A06D-6CEF8096063A}" type="slidenum">
              <a:rPr lang="ru-RU" smtClean="0"/>
              <a:t>‹#›</a:t>
            </a:fld>
            <a:endParaRPr lang="ru-RU"/>
          </a:p>
        </p:txBody>
      </p:sp>
    </p:spTree>
    <p:extLst>
      <p:ext uri="{BB962C8B-B14F-4D97-AF65-F5344CB8AC3E}">
        <p14:creationId xmlns:p14="http://schemas.microsoft.com/office/powerpoint/2010/main" val="2243412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887C36A-D4EF-4312-843E-7F2B72BDCC80}" type="datetimeFigureOut">
              <a:rPr lang="ru-RU" smtClean="0"/>
              <a:t>29.05.2020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8E84950-BFCF-4DBB-A06D-6CEF8096063A}" type="slidenum">
              <a:rPr lang="ru-RU" smtClean="0"/>
              <a:t>‹#›</a:t>
            </a:fld>
            <a:endParaRPr lang="ru-RU"/>
          </a:p>
        </p:txBody>
      </p:sp>
    </p:spTree>
    <p:extLst>
      <p:ext uri="{BB962C8B-B14F-4D97-AF65-F5344CB8AC3E}">
        <p14:creationId xmlns:p14="http://schemas.microsoft.com/office/powerpoint/2010/main" val="3492401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8887C36A-D4EF-4312-843E-7F2B72BDCC80}" type="datetimeFigureOut">
              <a:rPr lang="ru-RU" smtClean="0"/>
              <a:t>29.05.2020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8E84950-BFCF-4DBB-A06D-6CEF8096063A}" type="slidenum">
              <a:rPr lang="ru-RU" smtClean="0"/>
              <a:t>‹#›</a:t>
            </a:fld>
            <a:endParaRPr lang="ru-RU"/>
          </a:p>
        </p:txBody>
      </p:sp>
    </p:spTree>
    <p:extLst>
      <p:ext uri="{BB962C8B-B14F-4D97-AF65-F5344CB8AC3E}">
        <p14:creationId xmlns:p14="http://schemas.microsoft.com/office/powerpoint/2010/main" val="622456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887C36A-D4EF-4312-843E-7F2B72BDCC80}" type="datetimeFigureOut">
              <a:rPr lang="ru-RU" smtClean="0"/>
              <a:t>29.05.2020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8E84950-BFCF-4DBB-A06D-6CEF8096063A}" type="slidenum">
              <a:rPr lang="ru-RU" smtClean="0"/>
              <a:t>‹#›</a:t>
            </a:fld>
            <a:endParaRPr lang="ru-RU"/>
          </a:p>
        </p:txBody>
      </p:sp>
    </p:spTree>
    <p:extLst>
      <p:ext uri="{BB962C8B-B14F-4D97-AF65-F5344CB8AC3E}">
        <p14:creationId xmlns:p14="http://schemas.microsoft.com/office/powerpoint/2010/main" val="1016595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887C36A-D4EF-4312-843E-7F2B72BDCC80}" type="datetimeFigureOut">
              <a:rPr lang="ru-RU" smtClean="0"/>
              <a:t>29.05.2020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8E84950-BFCF-4DBB-A06D-6CEF8096063A}" type="slidenum">
              <a:rPr lang="ru-RU" smtClean="0"/>
              <a:t>‹#›</a:t>
            </a:fld>
            <a:endParaRPr lang="ru-RU"/>
          </a:p>
        </p:txBody>
      </p:sp>
    </p:spTree>
    <p:extLst>
      <p:ext uri="{BB962C8B-B14F-4D97-AF65-F5344CB8AC3E}">
        <p14:creationId xmlns:p14="http://schemas.microsoft.com/office/powerpoint/2010/main" val="3821648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6074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887C36A-D4EF-4312-843E-7F2B72BDCC80}" type="datetimeFigureOut">
              <a:rPr lang="ru-RU" smtClean="0"/>
              <a:t>29.05.2020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8E84950-BFCF-4DBB-A06D-6CEF8096063A}" type="slidenum">
              <a:rPr lang="ru-RU" smtClean="0"/>
              <a:t>‹#›</a:t>
            </a:fld>
            <a:endParaRPr lang="ru-RU"/>
          </a:p>
        </p:txBody>
      </p:sp>
    </p:spTree>
    <p:extLst>
      <p:ext uri="{BB962C8B-B14F-4D97-AF65-F5344CB8AC3E}">
        <p14:creationId xmlns:p14="http://schemas.microsoft.com/office/powerpoint/2010/main" val="3416838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887C36A-D4EF-4312-843E-7F2B72BDCC80}" type="datetimeFigureOut">
              <a:rPr lang="ru-RU" smtClean="0"/>
              <a:t>29.05.2020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8E84950-BFCF-4DBB-A06D-6CEF8096063A}" type="slidenum">
              <a:rPr lang="ru-RU" smtClean="0"/>
              <a:t>‹#›</a:t>
            </a:fld>
            <a:endParaRPr lang="ru-RU"/>
          </a:p>
        </p:txBody>
      </p:sp>
    </p:spTree>
    <p:extLst>
      <p:ext uri="{BB962C8B-B14F-4D97-AF65-F5344CB8AC3E}">
        <p14:creationId xmlns:p14="http://schemas.microsoft.com/office/powerpoint/2010/main" val="932207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887C36A-D4EF-4312-843E-7F2B72BDCC80}" type="datetimeFigureOut">
              <a:rPr lang="ru-RU" smtClean="0"/>
              <a:t>29.05.2020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8E84950-BFCF-4DBB-A06D-6CEF8096063A}" type="slidenum">
              <a:rPr lang="ru-RU" smtClean="0"/>
              <a:t>‹#›</a:t>
            </a:fld>
            <a:endParaRPr lang="ru-RU"/>
          </a:p>
        </p:txBody>
      </p:sp>
    </p:spTree>
    <p:extLst>
      <p:ext uri="{BB962C8B-B14F-4D97-AF65-F5344CB8AC3E}">
        <p14:creationId xmlns:p14="http://schemas.microsoft.com/office/powerpoint/2010/main" val="2331912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887C36A-D4EF-4312-843E-7F2B72BDCC80}" type="datetimeFigureOut">
              <a:rPr lang="ru-RU" smtClean="0"/>
              <a:t>29.05.2020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8E84950-BFCF-4DBB-A06D-6CEF8096063A}" type="slidenum">
              <a:rPr lang="ru-RU" smtClean="0"/>
              <a:t>‹#›</a:t>
            </a:fld>
            <a:endParaRPr lang="ru-RU"/>
          </a:p>
        </p:txBody>
      </p:sp>
    </p:spTree>
    <p:extLst>
      <p:ext uri="{BB962C8B-B14F-4D97-AF65-F5344CB8AC3E}">
        <p14:creationId xmlns:p14="http://schemas.microsoft.com/office/powerpoint/2010/main" val="4203599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87C36A-D4EF-4312-843E-7F2B72BDCC80}" type="datetimeFigureOut">
              <a:rPr lang="ru-RU" smtClean="0"/>
              <a:t>29.05.2020</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E84950-BFCF-4DBB-A06D-6CEF8096063A}" type="slidenum">
              <a:rPr lang="ru-RU" smtClean="0"/>
              <a:t>‹#›</a:t>
            </a:fld>
            <a:endParaRPr lang="ru-RU"/>
          </a:p>
        </p:txBody>
      </p:sp>
    </p:spTree>
    <p:extLst>
      <p:ext uri="{BB962C8B-B14F-4D97-AF65-F5344CB8AC3E}">
        <p14:creationId xmlns:p14="http://schemas.microsoft.com/office/powerpoint/2010/main" val="24952884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hyperlink" Target="https://youtu.be/vI0-J1dv69s" TargetMode="Externa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F2FF80-F19C-41C1-A44D-F03FEC5F9B16}"/>
              </a:ext>
            </a:extLst>
          </p:cNvPr>
          <p:cNvSpPr txBox="1"/>
          <p:nvPr/>
        </p:nvSpPr>
        <p:spPr>
          <a:xfrm>
            <a:off x="278606" y="2951946"/>
            <a:ext cx="8586788" cy="954107"/>
          </a:xfrm>
          <a:prstGeom prst="rect">
            <a:avLst/>
          </a:prstGeom>
          <a:noFill/>
        </p:spPr>
        <p:txBody>
          <a:bodyPr wrap="square" rtlCol="0">
            <a:spAutoFit/>
          </a:bodyPr>
          <a:lstStyle/>
          <a:p>
            <a:pPr algn="ctr"/>
            <a:r>
              <a:rPr lang="ru-RU" sz="3200" b="1" dirty="0">
                <a:solidFill>
                  <a:srgbClr val="00B0F0"/>
                </a:solidFill>
                <a:latin typeface="Times New Roman" panose="02020603050405020304" pitchFamily="18" charset="0"/>
                <a:cs typeface="Times New Roman" panose="02020603050405020304" pitchFamily="18" charset="0"/>
              </a:rPr>
              <a:t>Учебное пособие</a:t>
            </a:r>
          </a:p>
          <a:p>
            <a:pPr algn="ctr"/>
            <a:r>
              <a:rPr lang="ru-RU" sz="2400" b="1" dirty="0">
                <a:solidFill>
                  <a:srgbClr val="00B0F0"/>
                </a:solidFill>
                <a:latin typeface="Times New Roman" panose="02020603050405020304" pitchFamily="18" charset="0"/>
                <a:cs typeface="Times New Roman" panose="02020603050405020304" pitchFamily="18" charset="0"/>
              </a:rPr>
              <a:t>Оказание первой помощи пострадавшим на производстве</a:t>
            </a:r>
          </a:p>
        </p:txBody>
      </p:sp>
    </p:spTree>
    <p:extLst>
      <p:ext uri="{BB962C8B-B14F-4D97-AF65-F5344CB8AC3E}">
        <p14:creationId xmlns:p14="http://schemas.microsoft.com/office/powerpoint/2010/main" val="2289629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776EE-7D69-444A-82A2-7E1F70611EDE}"/>
              </a:ext>
            </a:extLst>
          </p:cNvPr>
          <p:cNvSpPr txBox="1"/>
          <p:nvPr/>
        </p:nvSpPr>
        <p:spPr>
          <a:xfrm>
            <a:off x="193884" y="593525"/>
            <a:ext cx="8756231" cy="1169551"/>
          </a:xfrm>
          <a:prstGeom prst="rect">
            <a:avLst/>
          </a:prstGeom>
          <a:noFill/>
        </p:spPr>
        <p:txBody>
          <a:bodyPr wrap="square" rtlCol="0">
            <a:spAutoFit/>
          </a:bodyPr>
          <a:lstStyle/>
          <a:p>
            <a:r>
              <a:rPr lang="en-US" sz="1400" dirty="0">
                <a:cs typeface="Times New Roman" panose="02020603050405020304" pitchFamily="18" charset="0"/>
              </a:rPr>
              <a:t>1</a:t>
            </a:r>
            <a:r>
              <a:rPr lang="ru-RU" sz="1400" dirty="0">
                <a:cs typeface="Times New Roman" panose="02020603050405020304" pitchFamily="18" charset="0"/>
              </a:rPr>
              <a:t>.</a:t>
            </a:r>
            <a:r>
              <a:rPr lang="ru-RU" altLang="ru-RU" sz="1400" dirty="0">
                <a:cs typeface="Times New Roman" panose="02020603050405020304" pitchFamily="18" charset="0"/>
              </a:rPr>
              <a:t> </a:t>
            </a:r>
            <a:r>
              <a:rPr lang="ru-RU" sz="1400" dirty="0"/>
              <a:t>Организационно-правовые аспекты оказания первой помощи</a:t>
            </a:r>
            <a:endParaRPr lang="ru-RU" altLang="ru-RU" sz="1400" dirty="0">
              <a:cs typeface="Times New Roman" panose="02020603050405020304" pitchFamily="18" charset="0"/>
            </a:endParaRPr>
          </a:p>
          <a:p>
            <a:r>
              <a:rPr lang="ru-RU" altLang="ru-RU" sz="1400" dirty="0">
                <a:cs typeface="Times New Roman" panose="02020603050405020304" pitchFamily="18" charset="0"/>
              </a:rPr>
              <a:t>2. </a:t>
            </a:r>
            <a:r>
              <a:rPr lang="ru-RU" sz="1400" dirty="0"/>
              <a:t>Оказание первой помощи при отсутствии сознания, остановке дыхания и кровообращения</a:t>
            </a:r>
            <a:endParaRPr lang="ru-RU" altLang="ru-RU" sz="1400" dirty="0">
              <a:cs typeface="Times New Roman" panose="02020603050405020304" pitchFamily="18" charset="0"/>
            </a:endParaRPr>
          </a:p>
          <a:p>
            <a:r>
              <a:rPr lang="ru-RU" altLang="ru-RU" sz="1400" dirty="0">
                <a:cs typeface="Times New Roman" panose="02020603050405020304" pitchFamily="18" charset="0"/>
              </a:rPr>
              <a:t>3. </a:t>
            </a:r>
            <a:r>
              <a:rPr lang="ru-RU" sz="1400" dirty="0"/>
              <a:t>Оказание первой помощи при наружных кровотечениях и травмах</a:t>
            </a:r>
            <a:endParaRPr lang="ru-RU" altLang="ru-RU" sz="1400" dirty="0">
              <a:cs typeface="Times New Roman" panose="02020603050405020304" pitchFamily="18" charset="0"/>
            </a:endParaRPr>
          </a:p>
          <a:p>
            <a:r>
              <a:rPr lang="ru-RU" altLang="ru-RU" sz="1400" dirty="0">
                <a:cs typeface="Times New Roman" panose="02020603050405020304" pitchFamily="18" charset="0"/>
              </a:rPr>
              <a:t>4. </a:t>
            </a:r>
            <a:r>
              <a:rPr lang="ru-RU" sz="1400" dirty="0"/>
              <a:t>Оказание первой помощи при прочих состояниях</a:t>
            </a:r>
            <a:endParaRPr lang="ru-RU" altLang="ru-RU" sz="1400" dirty="0">
              <a:cs typeface="Times New Roman" panose="02020603050405020304" pitchFamily="18" charset="0"/>
            </a:endParaRPr>
          </a:p>
          <a:p>
            <a:r>
              <a:rPr lang="ru-RU" altLang="ru-RU" sz="1400" dirty="0">
                <a:cs typeface="Times New Roman" panose="02020603050405020304" pitchFamily="18" charset="0"/>
              </a:rPr>
              <a:t>5. Психологическая поддержка</a:t>
            </a:r>
            <a:r>
              <a:rPr lang="ru-RU" sz="1400" dirty="0">
                <a:cs typeface="Times New Roman" panose="02020603050405020304" pitchFamily="18" charset="0"/>
              </a:rPr>
              <a:t> </a:t>
            </a:r>
            <a:endParaRPr lang="ru-RU" altLang="ru-RU" sz="1400" dirty="0">
              <a:cs typeface="Times New Roman" panose="02020603050405020304" pitchFamily="18" charset="0"/>
            </a:endParaRPr>
          </a:p>
        </p:txBody>
      </p:sp>
      <p:sp>
        <p:nvSpPr>
          <p:cNvPr id="4" name="Text Box 2">
            <a:extLst>
              <a:ext uri="{FF2B5EF4-FFF2-40B4-BE49-F238E27FC236}">
                <a16:creationId xmlns:a16="http://schemas.microsoft.com/office/drawing/2014/main" id="{F878C177-DA7F-4D95-9DBB-E88543ACD450}"/>
              </a:ext>
            </a:extLst>
          </p:cNvPr>
          <p:cNvSpPr txBox="1">
            <a:spLocks noChangeArrowheads="1"/>
          </p:cNvSpPr>
          <p:nvPr/>
        </p:nvSpPr>
        <p:spPr bwMode="auto">
          <a:xfrm>
            <a:off x="193884" y="192346"/>
            <a:ext cx="8756231" cy="348674"/>
          </a:xfrm>
          <a:prstGeom prst="rect">
            <a:avLst/>
          </a:prstGeom>
          <a:solidFill>
            <a:srgbClr val="B6DD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800" eaLnBrk="0" fontAlgn="base" hangingPunct="0">
              <a:spcBef>
                <a:spcPts val="450"/>
              </a:spcBef>
              <a:spcAft>
                <a:spcPct val="0"/>
              </a:spcAft>
            </a:pPr>
            <a:r>
              <a:rPr lang="ru-RU" altLang="ru-RU" sz="1600" b="1" dirty="0">
                <a:latin typeface="Times New Roman" panose="02020603050405020304" pitchFamily="18" charset="0"/>
                <a:cs typeface="Times New Roman" panose="02020603050405020304" pitchFamily="18" charset="0"/>
              </a:rPr>
              <a:t>Оглавление</a:t>
            </a:r>
            <a:endParaRPr lang="ru-RU" alt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1985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CE3C69D7-13DC-4106-BF72-37D64EDBE8A8}"/>
              </a:ext>
            </a:extLst>
          </p:cNvPr>
          <p:cNvSpPr txBox="1">
            <a:spLocks noChangeArrowheads="1"/>
          </p:cNvSpPr>
          <p:nvPr/>
        </p:nvSpPr>
        <p:spPr bwMode="auto">
          <a:xfrm>
            <a:off x="193884" y="207094"/>
            <a:ext cx="8756231" cy="338554"/>
          </a:xfrm>
          <a:prstGeom prst="rect">
            <a:avLst/>
          </a:prstGeom>
          <a:solidFill>
            <a:srgbClr val="B6DD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800" eaLnBrk="0" fontAlgn="base" hangingPunct="0">
              <a:spcBef>
                <a:spcPts val="450"/>
              </a:spcBef>
              <a:spcAft>
                <a:spcPct val="0"/>
              </a:spcAft>
            </a:pPr>
            <a:r>
              <a:rPr lang="ru-RU" altLang="ru-RU" sz="1600" b="1" dirty="0">
                <a:latin typeface="Times New Roman" panose="02020603050405020304" pitchFamily="18" charset="0"/>
                <a:cs typeface="Times New Roman" panose="02020603050405020304" pitchFamily="18" charset="0"/>
              </a:rPr>
              <a:t>Литература</a:t>
            </a:r>
            <a:endParaRPr lang="ru-RU" altLang="ru-RU" sz="16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64829D2A-924C-4796-8FE3-2FC273C64798}"/>
              </a:ext>
            </a:extLst>
          </p:cNvPr>
          <p:cNvSpPr txBox="1"/>
          <p:nvPr/>
        </p:nvSpPr>
        <p:spPr>
          <a:xfrm>
            <a:off x="193884" y="586152"/>
            <a:ext cx="8756231" cy="2031325"/>
          </a:xfrm>
          <a:prstGeom prst="rect">
            <a:avLst/>
          </a:prstGeom>
          <a:noFill/>
        </p:spPr>
        <p:txBody>
          <a:bodyPr wrap="square" rtlCol="0">
            <a:spAutoFit/>
          </a:bodyPr>
          <a:lstStyle/>
          <a:p>
            <a:pPr marL="266700" indent="-266700">
              <a:buFont typeface="+mj-lt"/>
              <a:buAutoNum type="arabicPeriod"/>
            </a:pPr>
            <a:r>
              <a:rPr lang="ru-RU" sz="1400" dirty="0">
                <a:cs typeface="Times New Roman" panose="02020603050405020304" pitchFamily="18" charset="0"/>
              </a:rPr>
              <a:t>Трудовой кодекс Российской Федерации от 30.12.2001 № 197-ФЗ</a:t>
            </a:r>
          </a:p>
          <a:p>
            <a:pPr marL="266700" indent="-266700">
              <a:buFont typeface="+mj-lt"/>
              <a:buAutoNum type="arabicPeriod"/>
            </a:pPr>
            <a:r>
              <a:rPr lang="ru-RU" sz="1400" dirty="0">
                <a:cs typeface="Times New Roman" panose="02020603050405020304" pitchFamily="18" charset="0"/>
              </a:rPr>
              <a:t>Кодекс Российской Федерации об административных правонарушениях</a:t>
            </a:r>
          </a:p>
          <a:p>
            <a:pPr marL="266700" indent="-266700">
              <a:buFont typeface="+mj-lt"/>
              <a:buAutoNum type="arabicPeriod"/>
            </a:pPr>
            <a:r>
              <a:rPr lang="ru-RU" sz="1400" dirty="0">
                <a:cs typeface="Times New Roman" panose="02020603050405020304" pitchFamily="18" charset="0"/>
              </a:rPr>
              <a:t>Уголовный кодекс Российской Федерации</a:t>
            </a:r>
          </a:p>
          <a:p>
            <a:pPr marL="266700" indent="-266700">
              <a:buFont typeface="+mj-lt"/>
              <a:buAutoNum type="arabicPeriod"/>
            </a:pPr>
            <a:r>
              <a:rPr lang="ru-RU" sz="1400" dirty="0">
                <a:cs typeface="Times New Roman" panose="02020603050405020304" pitchFamily="18" charset="0"/>
              </a:rPr>
              <a:t>Гражданский кодекс Российской Федерации</a:t>
            </a:r>
          </a:p>
          <a:p>
            <a:pPr marL="266700" indent="-266700">
              <a:buFont typeface="+mj-lt"/>
              <a:buAutoNum type="arabicPeriod"/>
            </a:pPr>
            <a:r>
              <a:rPr lang="ru-RU" sz="1400" dirty="0"/>
              <a:t>Федеральный закон от 21.11.2011 г. № 323-ФЗ</a:t>
            </a:r>
          </a:p>
          <a:p>
            <a:pPr marL="266700" indent="-266700">
              <a:buFont typeface="+mj-lt"/>
              <a:buAutoNum type="arabicPeriod"/>
            </a:pPr>
            <a:r>
              <a:rPr lang="ru-RU" sz="1400" dirty="0"/>
              <a:t>Правила дорожного движения Российской Федерации</a:t>
            </a:r>
          </a:p>
          <a:p>
            <a:pPr marL="266700" indent="-266700">
              <a:buFont typeface="+mj-lt"/>
              <a:buAutoNum type="arabicPeriod"/>
            </a:pPr>
            <a:r>
              <a:rPr lang="ru-RU" sz="1400" dirty="0"/>
              <a:t>Приказ Минздравсоцразвития РФ от 04.05.2012 г. № 477н</a:t>
            </a:r>
          </a:p>
          <a:p>
            <a:pPr marL="266700" indent="-266700">
              <a:buFont typeface="+mj-lt"/>
              <a:buAutoNum type="arabicPeriod"/>
            </a:pPr>
            <a:r>
              <a:rPr lang="ru-RU" sz="1400" dirty="0"/>
              <a:t>Приказ Министерства здравоохранения и медицинской промышленности РФ от 20.08.1996 г. № 325</a:t>
            </a:r>
          </a:p>
          <a:p>
            <a:pPr marL="266700" indent="-266700">
              <a:buFont typeface="+mj-lt"/>
              <a:buAutoNum type="arabicPeriod"/>
            </a:pPr>
            <a:r>
              <a:rPr lang="ru-RU" sz="1400" dirty="0"/>
              <a:t>Приказ Минздравсоцразвития РФ от 05.03.2011 г. N 169н</a:t>
            </a:r>
            <a:endParaRPr lang="ru-RU" sz="1400" dirty="0">
              <a:cs typeface="Times New Roman" panose="02020603050405020304" pitchFamily="18" charset="0"/>
            </a:endParaRPr>
          </a:p>
        </p:txBody>
      </p:sp>
    </p:spTree>
    <p:extLst>
      <p:ext uri="{BB962C8B-B14F-4D97-AF65-F5344CB8AC3E}">
        <p14:creationId xmlns:p14="http://schemas.microsoft.com/office/powerpoint/2010/main" val="3700899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36B9CBD-566E-441C-9300-673CD52754CC}"/>
              </a:ext>
            </a:extLst>
          </p:cNvPr>
          <p:cNvSpPr txBox="1"/>
          <p:nvPr/>
        </p:nvSpPr>
        <p:spPr>
          <a:xfrm>
            <a:off x="95284" y="1037712"/>
            <a:ext cx="8854831" cy="1600438"/>
          </a:xfrm>
          <a:prstGeom prst="rect">
            <a:avLst/>
          </a:prstGeom>
          <a:noFill/>
        </p:spPr>
        <p:txBody>
          <a:bodyPr wrap="square" rtlCol="0">
            <a:spAutoFit/>
          </a:bodyPr>
          <a:lstStyle/>
          <a:p>
            <a:pPr algn="just"/>
            <a:r>
              <a:rPr lang="ru-RU" sz="1400" dirty="0"/>
              <a:t>На сегодняшний день система оказания первой помощи в Российской Федерации состоит из трех основных компонентов:</a:t>
            </a:r>
          </a:p>
          <a:p>
            <a:pPr marL="265113" indent="-265113" algn="just">
              <a:buFont typeface="+mj-lt"/>
              <a:buAutoNum type="arabicPeriod"/>
            </a:pPr>
            <a:r>
              <a:rPr lang="ru-RU" sz="1400" dirty="0"/>
              <a:t>Нормативно-правовое обеспечение (федеральные законы и прочие нормативные акты и документы, определяющие обязанности и права участников оказания первой помощи, их оснащение, объем первой помощи и т.д.).</a:t>
            </a:r>
          </a:p>
          <a:p>
            <a:pPr marL="265113" indent="-265113" algn="just">
              <a:buFont typeface="+mj-lt"/>
              <a:buAutoNum type="arabicPeriod"/>
            </a:pPr>
            <a:r>
              <a:rPr lang="ru-RU" sz="1400" dirty="0"/>
              <a:t>Обучение участников оказания первой помощи правилам и навыкам ее оказания.</a:t>
            </a:r>
          </a:p>
          <a:p>
            <a:pPr marL="265113" indent="-265113" algn="just">
              <a:buFont typeface="+mj-lt"/>
              <a:buAutoNum type="arabicPeriod"/>
            </a:pPr>
            <a:r>
              <a:rPr lang="ru-RU" sz="1400" dirty="0"/>
              <a:t>Оснащение участников оказания первой помощи средствами для ее оказания (аптечками и укладками).</a:t>
            </a:r>
          </a:p>
        </p:txBody>
      </p:sp>
      <p:sp>
        <p:nvSpPr>
          <p:cNvPr id="8" name="Text Box 2">
            <a:extLst>
              <a:ext uri="{FF2B5EF4-FFF2-40B4-BE49-F238E27FC236}">
                <a16:creationId xmlns:a16="http://schemas.microsoft.com/office/drawing/2014/main" id="{8AED8702-50AD-4369-8020-12305281C010}"/>
              </a:ext>
            </a:extLst>
          </p:cNvPr>
          <p:cNvSpPr txBox="1">
            <a:spLocks noChangeArrowheads="1"/>
          </p:cNvSpPr>
          <p:nvPr/>
        </p:nvSpPr>
        <p:spPr bwMode="auto">
          <a:xfrm>
            <a:off x="193884" y="183648"/>
            <a:ext cx="8756231" cy="338554"/>
          </a:xfrm>
          <a:prstGeom prst="rect">
            <a:avLst/>
          </a:prstGeom>
          <a:solidFill>
            <a:srgbClr val="B6DD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800" eaLnBrk="0" fontAlgn="base" hangingPunct="0">
              <a:spcBef>
                <a:spcPts val="450"/>
              </a:spcBef>
              <a:spcAft>
                <a:spcPct val="0"/>
              </a:spcAft>
            </a:pPr>
            <a:r>
              <a:rPr lang="ru-RU" altLang="ru-RU" sz="1600" b="1" dirty="0">
                <a:cs typeface="Times New Roman" panose="02020603050405020304" pitchFamily="18" charset="0"/>
              </a:rPr>
              <a:t>1. </a:t>
            </a:r>
            <a:r>
              <a:rPr lang="ru-RU" sz="1600" b="1" dirty="0"/>
              <a:t>Организационно-правовые аспекты оказания первой помощи</a:t>
            </a:r>
            <a:endParaRPr lang="ru-RU" altLang="ru-RU" sz="1600" dirty="0">
              <a:cs typeface="Times New Roman" panose="02020603050405020304" pitchFamily="18" charset="0"/>
            </a:endParaRPr>
          </a:p>
        </p:txBody>
      </p:sp>
      <p:sp>
        <p:nvSpPr>
          <p:cNvPr id="23" name="TextBox 22">
            <a:extLst>
              <a:ext uri="{FF2B5EF4-FFF2-40B4-BE49-F238E27FC236}">
                <a16:creationId xmlns:a16="http://schemas.microsoft.com/office/drawing/2014/main" id="{E6142C62-6A8C-469B-9EDF-4AE3360FA9B4}"/>
              </a:ext>
            </a:extLst>
          </p:cNvPr>
          <p:cNvSpPr txBox="1"/>
          <p:nvPr/>
        </p:nvSpPr>
        <p:spPr>
          <a:xfrm>
            <a:off x="193884" y="650875"/>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Организация оказания первой помощи в Российской Федерации</a:t>
            </a:r>
          </a:p>
        </p:txBody>
      </p:sp>
      <p:pic>
        <p:nvPicPr>
          <p:cNvPr id="1026" name="Picture 7" descr="для доклада12">
            <a:extLst>
              <a:ext uri="{FF2B5EF4-FFF2-40B4-BE49-F238E27FC236}">
                <a16:creationId xmlns:a16="http://schemas.microsoft.com/office/drawing/2014/main" id="{16331D49-24CD-444E-BCF2-38CEB88606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883" y="2638150"/>
            <a:ext cx="8756231" cy="2560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id="{EAC4E985-EA2F-4342-A35A-0612D1066E8D}"/>
              </a:ext>
            </a:extLst>
          </p:cNvPr>
          <p:cNvSpPr txBox="1"/>
          <p:nvPr/>
        </p:nvSpPr>
        <p:spPr>
          <a:xfrm>
            <a:off x="95283" y="5452946"/>
            <a:ext cx="8854831" cy="523220"/>
          </a:xfrm>
          <a:prstGeom prst="rect">
            <a:avLst/>
          </a:prstGeom>
          <a:noFill/>
        </p:spPr>
        <p:txBody>
          <a:bodyPr wrap="square" rtlCol="0">
            <a:spAutoFit/>
          </a:bodyPr>
          <a:lstStyle/>
          <a:p>
            <a:pPr algn="just"/>
            <a:r>
              <a:rPr lang="ru-RU" sz="1400" dirty="0"/>
              <a:t>Участники оказания первой помощи (рисунок 1) могут иметь различную подготовку к ее оказанию и оснащение. Также они могут быть обязанными оказывать первую помощь, либо иметь право ее оказывать.</a:t>
            </a:r>
            <a:endParaRPr lang="ru-RU" sz="1100" dirty="0"/>
          </a:p>
        </p:txBody>
      </p:sp>
      <p:sp>
        <p:nvSpPr>
          <p:cNvPr id="2" name="TextBox 1">
            <a:extLst>
              <a:ext uri="{FF2B5EF4-FFF2-40B4-BE49-F238E27FC236}">
                <a16:creationId xmlns:a16="http://schemas.microsoft.com/office/drawing/2014/main" id="{FF656721-31E2-460C-9903-7EADB4EAA5CD}"/>
              </a:ext>
            </a:extLst>
          </p:cNvPr>
          <p:cNvSpPr txBox="1"/>
          <p:nvPr/>
        </p:nvSpPr>
        <p:spPr>
          <a:xfrm>
            <a:off x="4003724" y="5045046"/>
            <a:ext cx="1037947" cy="307777"/>
          </a:xfrm>
          <a:prstGeom prst="rect">
            <a:avLst/>
          </a:prstGeom>
          <a:noFill/>
        </p:spPr>
        <p:txBody>
          <a:bodyPr wrap="square" rtlCol="0">
            <a:spAutoFit/>
          </a:bodyPr>
          <a:lstStyle/>
          <a:p>
            <a:pPr algn="ctr"/>
            <a:r>
              <a:rPr lang="ru-RU" sz="1400" dirty="0"/>
              <a:t>Рисунок 1</a:t>
            </a:r>
          </a:p>
        </p:txBody>
      </p:sp>
    </p:spTree>
    <p:extLst>
      <p:ext uri="{BB962C8B-B14F-4D97-AF65-F5344CB8AC3E}">
        <p14:creationId xmlns:p14="http://schemas.microsoft.com/office/powerpoint/2010/main" val="3264657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4CCE2A-709B-41EA-B1E7-6B7C17F21791}"/>
              </a:ext>
            </a:extLst>
          </p:cNvPr>
          <p:cNvSpPr txBox="1"/>
          <p:nvPr/>
        </p:nvSpPr>
        <p:spPr>
          <a:xfrm>
            <a:off x="140677" y="156308"/>
            <a:ext cx="8854831" cy="4493538"/>
          </a:xfrm>
          <a:prstGeom prst="rect">
            <a:avLst/>
          </a:prstGeom>
          <a:noFill/>
        </p:spPr>
        <p:txBody>
          <a:bodyPr wrap="square" rtlCol="0">
            <a:spAutoFit/>
          </a:bodyPr>
          <a:lstStyle/>
          <a:p>
            <a:pPr algn="just">
              <a:spcBef>
                <a:spcPts val="600"/>
              </a:spcBef>
            </a:pPr>
            <a:r>
              <a:rPr lang="ru-RU" sz="1400" dirty="0"/>
              <a:t>В случае какого-либо происшествия, как правило, оказать первую помощь могут очевидцы происшествия – обычные люди, имеющие право ее оказывать. В большинстве случаев они имеют минимальную подготовку и не обладают необходимым оснащением. Тем не менее, очевидцы происшествия могут выполнить простые действия, тем самым устранив непосредственную опасность для жизни пострадавших.</a:t>
            </a:r>
          </a:p>
          <a:p>
            <a:pPr algn="just">
              <a:spcBef>
                <a:spcPts val="600"/>
              </a:spcBef>
            </a:pPr>
            <a:r>
              <a:rPr lang="ru-RU" sz="1400" dirty="0"/>
              <a:t>Далее к ним могут присоединиться водители транспортных средств или работники организаций и предприятий, изучавшие приемы оказания первой помощи во время соответствующей подготовки. У них имеется аптечка первой помощи (автомобильная) или аптечка для оказания первой помощи работникам, которые можно использовать для более эффективных действий. </a:t>
            </a:r>
          </a:p>
          <a:p>
            <a:pPr algn="just">
              <a:spcBef>
                <a:spcPts val="600"/>
              </a:spcBef>
            </a:pPr>
            <a:r>
              <a:rPr lang="ru-RU" sz="1400" dirty="0"/>
              <a:t>Сотрудники органов внутренних дел и пожарно-спасательных подразделений обязаны оказывать первую помощь и имеют соответствующее оснащение. При прибытии на место происшествия они должны приступить к оказанию первой помощи сменив других участников оказания первой помощи. </a:t>
            </a:r>
          </a:p>
          <a:p>
            <a:pPr algn="just">
              <a:spcBef>
                <a:spcPts val="600"/>
              </a:spcBef>
            </a:pPr>
            <a:r>
              <a:rPr lang="ru-RU" sz="1400" dirty="0"/>
              <a:t>В большинстве случаев первая помощь должна заканчиваться передачей пострадавших прибывшей бригаде скорой медицинской помощи, которая, продолжая оказание помощи в пути, доставляет пострадавшего в лечебное учреждение.</a:t>
            </a:r>
          </a:p>
          <a:p>
            <a:pPr algn="just">
              <a:spcBef>
                <a:spcPts val="600"/>
              </a:spcBef>
            </a:pPr>
            <a:r>
              <a:rPr lang="ru-RU" sz="1400" dirty="0"/>
              <a:t>Таким образом, оказание первой помощи в большинстве случаев занимает небольшой промежуток времени (иногда всего несколько минут) до прибытия на место происшествия более квалифицированного сотрудника. Но без оказания первой помощи в этот короткий промежуток времени пострадавший может потерять шанс выжить в экстренной ситуации, либо у него разовьются тяжелые нарушения в организме, которые негативно повлияют на процесс дальнейшего лечения.</a:t>
            </a:r>
          </a:p>
        </p:txBody>
      </p:sp>
    </p:spTree>
    <p:extLst>
      <p:ext uri="{BB962C8B-B14F-4D97-AF65-F5344CB8AC3E}">
        <p14:creationId xmlns:p14="http://schemas.microsoft.com/office/powerpoint/2010/main" val="3422697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48E1DF-684B-463A-A509-1D60D69DE3BA}"/>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Нормативно-правовая база, определяющая права, обязанности и ответственность при оказании первой помощи</a:t>
            </a:r>
          </a:p>
        </p:txBody>
      </p:sp>
      <p:sp>
        <p:nvSpPr>
          <p:cNvPr id="3" name="TextBox 2">
            <a:extLst>
              <a:ext uri="{FF2B5EF4-FFF2-40B4-BE49-F238E27FC236}">
                <a16:creationId xmlns:a16="http://schemas.microsoft.com/office/drawing/2014/main" id="{0671D459-7F6A-485A-9476-621627A76EDA}"/>
              </a:ext>
            </a:extLst>
          </p:cNvPr>
          <p:cNvSpPr txBox="1"/>
          <p:nvPr/>
        </p:nvSpPr>
        <p:spPr>
          <a:xfrm>
            <a:off x="129540" y="525780"/>
            <a:ext cx="8884920" cy="6217087"/>
          </a:xfrm>
          <a:prstGeom prst="rect">
            <a:avLst/>
          </a:prstGeom>
          <a:noFill/>
        </p:spPr>
        <p:txBody>
          <a:bodyPr wrap="square" rtlCol="0">
            <a:spAutoFit/>
          </a:bodyPr>
          <a:lstStyle/>
          <a:p>
            <a:pPr algn="just">
              <a:spcBef>
                <a:spcPts val="600"/>
              </a:spcBef>
            </a:pPr>
            <a:r>
              <a:rPr lang="ru-RU" sz="1400" dirty="0"/>
              <a:t>1.</a:t>
            </a:r>
            <a:r>
              <a:rPr lang="ru-RU" sz="1400" b="1" i="1" dirty="0"/>
              <a:t> </a:t>
            </a:r>
            <a:r>
              <a:rPr lang="ru-RU" sz="1400" dirty="0">
                <a:solidFill>
                  <a:srgbClr val="0070C0"/>
                </a:solidFill>
              </a:rPr>
              <a:t>Федеральный закон от 21.11.2011 г. № 323-ФЗ </a:t>
            </a:r>
            <a:r>
              <a:rPr lang="ru-RU" sz="1400" dirty="0"/>
              <a:t>«Об основах охраны здоровья граждан в Российской Федерации» определяет первую помощь как особый вид помощи (отличный от медицинской), оказываемой лицами, не имеющими медицинского образования, при травмах и неотложных состояниях до прибытия медицинского персонала. </a:t>
            </a:r>
          </a:p>
          <a:p>
            <a:pPr algn="just">
              <a:spcBef>
                <a:spcPts val="600"/>
              </a:spcBef>
            </a:pPr>
            <a:r>
              <a:rPr lang="ru-RU" sz="1400" dirty="0"/>
              <a:t>2. Согласно </a:t>
            </a:r>
            <a:r>
              <a:rPr lang="ru-RU" sz="1400" dirty="0">
                <a:solidFill>
                  <a:srgbClr val="0070C0"/>
                </a:solidFill>
              </a:rPr>
              <a:t>ч. 4 ст. 31 Федерального закона от 21.11.2011 г. № 323-ФЗ </a:t>
            </a:r>
            <a:r>
              <a:rPr lang="ru-RU" sz="1400" dirty="0"/>
              <a:t>каждый гражданин имеет право оказывать первую помощь при наличии соответствующей подготовки и (или) навыков.</a:t>
            </a:r>
          </a:p>
          <a:p>
            <a:pPr algn="just">
              <a:spcBef>
                <a:spcPts val="600"/>
              </a:spcBef>
            </a:pPr>
            <a:r>
              <a:rPr lang="ru-RU" sz="1400" dirty="0"/>
              <a:t>3. Законодательство разного уровня устанавливает обязанность по оказанию первой помощи для лиц, которые в силу профессиональных обязанностей первыми оказываются на месте происшествия с пострадавшими: сотрудники органов внутренних дел Российской Федерации; сотрудники, военнослужащие и работники всех видов пожарной охраны; спасатели аварийно-спасательных служб и аварийно-спасательных формирований; военнослужащие (сотрудники) войск национальной гвардии; работники ведомственной охраны, частные охранники, должностные лица таможенных органов; военнослужащие органов федеральной службы безопасности, судебные приставы, сотрудники уголовно-исполнительной системы, внештатные сотрудники полиции и народные дружинники и другие лица.</a:t>
            </a:r>
          </a:p>
          <a:p>
            <a:pPr algn="just">
              <a:spcBef>
                <a:spcPts val="600"/>
              </a:spcBef>
            </a:pPr>
            <a:r>
              <a:rPr lang="ru-RU" sz="1400" dirty="0"/>
              <a:t>Также обязанность «…принять меры для оказания первой помощи…» возникает у водителей, причастных к ДТП (</a:t>
            </a:r>
            <a:r>
              <a:rPr lang="ru-RU" sz="1400" dirty="0">
                <a:solidFill>
                  <a:srgbClr val="0070C0"/>
                </a:solidFill>
              </a:rPr>
              <a:t>п. 2.6 Правил дорожного движения Российской Федерации</a:t>
            </a:r>
            <a:r>
              <a:rPr lang="ru-RU" sz="1400" dirty="0"/>
              <a:t>). В том случае, если водитель не причастен к ДТП, но стал его свидетелем, согласно </a:t>
            </a:r>
            <a:r>
              <a:rPr lang="ru-RU" sz="1400" dirty="0">
                <a:solidFill>
                  <a:srgbClr val="0070C0"/>
                </a:solidFill>
              </a:rPr>
              <a:t>ч. 4 ст. 31 Федерального закона № 323-ФЗ</a:t>
            </a:r>
            <a:r>
              <a:rPr lang="ru-RU" sz="1400" dirty="0"/>
              <a:t>, водитель вправе добровольно оказать первую помощь.</a:t>
            </a:r>
          </a:p>
          <a:p>
            <a:pPr algn="just">
              <a:spcBef>
                <a:spcPts val="600"/>
              </a:spcBef>
            </a:pPr>
            <a:r>
              <a:rPr lang="ru-RU" sz="1400" dirty="0"/>
              <a:t>В связи с высокой степенью потенциального риска получения травмы на производстве, </a:t>
            </a:r>
            <a:r>
              <a:rPr lang="ru-RU" sz="1400" dirty="0">
                <a:solidFill>
                  <a:srgbClr val="0070C0"/>
                </a:solidFill>
              </a:rPr>
              <a:t>ст. 228 ТК РФ</a:t>
            </a:r>
            <a:r>
              <a:rPr lang="ru-RU" sz="1400" dirty="0"/>
              <a:t> предусматривает обязанность работодателя при несчастном случае на производстве «немедленно организовать первую помощь пострадавшему и при необходимости доставку его в медицинскую организацию». Для организации оказания первой помощи при несчастном случае на производстве силами работников на работодателя возложена обязанность организовывать обучение первой помощи для всех поступающих на работу лиц, а также для работников, переводимых на другую работу (</a:t>
            </a:r>
            <a:r>
              <a:rPr lang="ru-RU" sz="1400" dirty="0" err="1">
                <a:solidFill>
                  <a:srgbClr val="0070C0"/>
                </a:solidFill>
              </a:rPr>
              <a:t>ст.ст</a:t>
            </a:r>
            <a:r>
              <a:rPr lang="ru-RU" sz="1400" dirty="0">
                <a:solidFill>
                  <a:srgbClr val="0070C0"/>
                </a:solidFill>
              </a:rPr>
              <a:t>. 212, 225 ТК РФ</a:t>
            </a:r>
            <a:r>
              <a:rPr lang="ru-RU" sz="1400" dirty="0"/>
              <a:t>). Для работника Трудовой кодекс РФ предусматривает обязанность «проходить обучение безопасным методам и приемам выполнения работ и оказанию первой помощи пострадавшим на производстве» (</a:t>
            </a:r>
            <a:r>
              <a:rPr lang="ru-RU" sz="1400" dirty="0">
                <a:solidFill>
                  <a:srgbClr val="0070C0"/>
                </a:solidFill>
              </a:rPr>
              <a:t>ст. 214 ТК РФ</a:t>
            </a:r>
            <a:r>
              <a:rPr lang="ru-RU" sz="1400" dirty="0"/>
              <a:t>). Соответствующие обязанности по оказанию первой помощи прописываются в должностных инструкциях работников.</a:t>
            </a:r>
          </a:p>
        </p:txBody>
      </p:sp>
    </p:spTree>
    <p:extLst>
      <p:ext uri="{BB962C8B-B14F-4D97-AF65-F5344CB8AC3E}">
        <p14:creationId xmlns:p14="http://schemas.microsoft.com/office/powerpoint/2010/main" val="2987081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CC10F4-FC2A-40B1-B5DD-055282FCA498}"/>
              </a:ext>
            </a:extLst>
          </p:cNvPr>
          <p:cNvSpPr txBox="1"/>
          <p:nvPr/>
        </p:nvSpPr>
        <p:spPr>
          <a:xfrm>
            <a:off x="91440" y="129540"/>
            <a:ext cx="8915400" cy="6278642"/>
          </a:xfrm>
          <a:prstGeom prst="rect">
            <a:avLst/>
          </a:prstGeom>
          <a:noFill/>
        </p:spPr>
        <p:txBody>
          <a:bodyPr wrap="square" rtlCol="0">
            <a:spAutoFit/>
          </a:bodyPr>
          <a:lstStyle/>
          <a:p>
            <a:pPr algn="just">
              <a:spcBef>
                <a:spcPts val="600"/>
              </a:spcBef>
            </a:pPr>
            <a:r>
              <a:rPr lang="ru-RU" sz="1400" dirty="0"/>
              <a:t>4. Для лиц, обязанных оказывать первую помощь, предусмотрена ответственность за неоказание первой помощи вплоть до уголовной. Для очевидцев происшествия, оказывающих первую помощь в добровольном порядке, никакая ответственность за неоказание первой помощи применяться не может. Особые нормы установлены в отношении водителей, причастных к ДТП. Принятие мер к оказанию первой помощи относится к обязанностям водителя в связи с ДТП, за невыполнение которых водителю грозит привлечение к административной ответственности и наказание в виде административного штрафа (</a:t>
            </a:r>
            <a:r>
              <a:rPr lang="ru-RU" sz="1400" dirty="0">
                <a:solidFill>
                  <a:srgbClr val="0070C0"/>
                </a:solidFill>
              </a:rPr>
              <a:t>ч. 1 ст. 12.27 КоАП РФ</a:t>
            </a:r>
            <a:r>
              <a:rPr lang="ru-RU" sz="1400" dirty="0"/>
              <a:t>). В том случае, если гражданин заведомо оставил пострадавшего, находящегося в беспомощном состоянии без возможности получения помощи, он может быть привлечен к уголовной ответственности (</a:t>
            </a:r>
            <a:r>
              <a:rPr lang="ru-RU" sz="1400" dirty="0">
                <a:solidFill>
                  <a:srgbClr val="0070C0"/>
                </a:solidFill>
              </a:rPr>
              <a:t>ст. 125 УК РФ</a:t>
            </a:r>
            <a:r>
              <a:rPr lang="ru-RU" sz="1400" dirty="0"/>
              <a:t>). </a:t>
            </a:r>
          </a:p>
          <a:p>
            <a:pPr algn="just">
              <a:spcBef>
                <a:spcPts val="600"/>
              </a:spcBef>
            </a:pPr>
            <a:r>
              <a:rPr lang="ru-RU" sz="1400" dirty="0"/>
              <a:t>5. В связи с тем, что жизнь человека провозглашается высшей ценностью, сама попытка защитить эту ценность ставится выше возможной ошибки в ходе оказания первой помощи, так как дает пострадавшему человеку шанс на выживание. Уголовное и административное законодательство не признают правонарушением причинение вреда охраняемым законом интересам в состоянии крайней необходимости, то есть для устранения опасности, непосредственно угрожающей личности или правам данного лица, если эта опасность не могла быть устранена иными средствами (</a:t>
            </a:r>
            <a:r>
              <a:rPr lang="ru-RU" sz="1400" dirty="0">
                <a:solidFill>
                  <a:srgbClr val="0070C0"/>
                </a:solidFill>
              </a:rPr>
              <a:t>ст. 39 УК РФ; ст. 2.7 КоАП РФ</a:t>
            </a:r>
            <a:r>
              <a:rPr lang="ru-RU" sz="1400" dirty="0"/>
              <a:t>). Аналогичная норма имеется и в Гражданском кодексе Российской Федерации (</a:t>
            </a:r>
            <a:r>
              <a:rPr lang="ru-RU" sz="1400" dirty="0">
                <a:solidFill>
                  <a:srgbClr val="0070C0"/>
                </a:solidFill>
              </a:rPr>
              <a:t>ст. 1067 ГК РФ</a:t>
            </a:r>
            <a:r>
              <a:rPr lang="ru-RU" sz="1400" dirty="0"/>
              <a:t>). Трактовка этой статьи не исключает возможности возмещения причиненного вреда, однако «…Учитывая обстоятельства, при которых был причинен такой вред, суд может возложить обязанность его возмещения на третье лицо, в интересах которого действовал причинивший вред, либо освободить от возмещения вреда полностью или частично как это третье лицо, так и причинившего вред». В настоящее время в Российской Федерации отсутствуют судебные прецеденты привлечения к юридической ответственности за неумышленное причинение вреда в ходе оказания первой помощи.</a:t>
            </a:r>
          </a:p>
          <a:p>
            <a:pPr algn="just">
              <a:spcBef>
                <a:spcPts val="600"/>
              </a:spcBef>
            </a:pPr>
            <a:r>
              <a:rPr lang="ru-RU" sz="1400" dirty="0"/>
              <a:t>6. В случае решения в суде вопроса о привлечении лица к ответственности за причинение вреда жизни или здоровью, оказание первой помощи пострадавшему учитывается как обстоятельство, смягчающее наказание (</a:t>
            </a:r>
            <a:r>
              <a:rPr lang="ru-RU" sz="1400" dirty="0">
                <a:solidFill>
                  <a:srgbClr val="0070C0"/>
                </a:solidFill>
              </a:rPr>
              <a:t>п. 2 ч. 1 ст. 4.2 КоАП РФ; п. «к» ч. 1 ст. 61 УК РФ</a:t>
            </a:r>
            <a:r>
              <a:rPr lang="ru-RU" sz="1400" dirty="0"/>
              <a:t>). Например, за причинение легкого или средней тяжести вреда здоровью в результате ДТП в соответствии со </a:t>
            </a:r>
            <a:r>
              <a:rPr lang="ru-RU" sz="1400" dirty="0">
                <a:solidFill>
                  <a:srgbClr val="0070C0"/>
                </a:solidFill>
              </a:rPr>
              <a:t>ст. 12.24 КоАП РФ</a:t>
            </a:r>
            <a:r>
              <a:rPr lang="ru-RU" sz="1400" dirty="0"/>
              <a:t> предусмотрено альтернативное наказание. На усмотрение суда причинителю вреда может быть назначено наказание в виде штрафа или в виде лишения права управления транспортным средством. Факт оказания первой помощи пострадавшему может способствовать назначению более мягкого наказания, то есть штрафа. Кроме того, оказание первой помощи может снизить медицинские последствия травмы, соответственно пострадавшему будет квалифицирован вред меньшей тяжести.</a:t>
            </a:r>
          </a:p>
        </p:txBody>
      </p:sp>
    </p:spTree>
    <p:extLst>
      <p:ext uri="{BB962C8B-B14F-4D97-AF65-F5344CB8AC3E}">
        <p14:creationId xmlns:p14="http://schemas.microsoft.com/office/powerpoint/2010/main" val="680179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BFC88B1-C711-4C99-AB99-81F9DD16FCFB}"/>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Перечень состояний, при которых оказывается первая помощь, перечень мероприятий по ее оказанию</a:t>
            </a:r>
          </a:p>
        </p:txBody>
      </p:sp>
      <p:sp>
        <p:nvSpPr>
          <p:cNvPr id="4" name="TextBox 3">
            <a:extLst>
              <a:ext uri="{FF2B5EF4-FFF2-40B4-BE49-F238E27FC236}">
                <a16:creationId xmlns:a16="http://schemas.microsoft.com/office/drawing/2014/main" id="{03F56C86-71FB-40C6-BCFF-A9E6B0C4C39F}"/>
              </a:ext>
            </a:extLst>
          </p:cNvPr>
          <p:cNvSpPr txBox="1"/>
          <p:nvPr/>
        </p:nvSpPr>
        <p:spPr>
          <a:xfrm>
            <a:off x="132862" y="509563"/>
            <a:ext cx="8878276" cy="1169551"/>
          </a:xfrm>
          <a:prstGeom prst="rect">
            <a:avLst/>
          </a:prstGeom>
          <a:noFill/>
        </p:spPr>
        <p:txBody>
          <a:bodyPr wrap="square" rtlCol="0">
            <a:spAutoFit/>
          </a:bodyPr>
          <a:lstStyle/>
          <a:p>
            <a:pPr algn="just">
              <a:spcBef>
                <a:spcPts val="600"/>
              </a:spcBef>
            </a:pPr>
            <a:r>
              <a:rPr lang="ru-RU" sz="1400" dirty="0"/>
              <a:t>В настоящее время </a:t>
            </a:r>
            <a:r>
              <a:rPr lang="ru-RU" sz="1400" dirty="0">
                <a:solidFill>
                  <a:srgbClr val="FF0000"/>
                </a:solidFill>
              </a:rPr>
              <a:t>первая помощь</a:t>
            </a:r>
            <a:r>
              <a:rPr lang="ru-RU" sz="1400" dirty="0"/>
              <a:t> определяется как комплекс мероприятий, направленных на поддержание жизни и здоровья, оказываемых до оказания медицинской помощи пострадавшим при несчастных случаях, травмах, отравлениях и других состояниях и заболеваниях, угрожающих их жизни и здоровью, участниками оказания первой помощи. </a:t>
            </a:r>
            <a:r>
              <a:rPr lang="ru-RU" sz="1400" dirty="0">
                <a:solidFill>
                  <a:srgbClr val="FF0000"/>
                </a:solidFill>
              </a:rPr>
              <a:t>Цель</a:t>
            </a:r>
            <a:r>
              <a:rPr lang="ru-RU" sz="1400" dirty="0"/>
              <a:t> ее состоит в устранении явлений, угрожающих жизни, а также – в предупреждении дальнейших повреждений и возможных осложнений.</a:t>
            </a:r>
            <a:endParaRPr lang="ru-RU" sz="1100" dirty="0"/>
          </a:p>
        </p:txBody>
      </p:sp>
      <p:sp>
        <p:nvSpPr>
          <p:cNvPr id="5" name="TextBox 4">
            <a:extLst>
              <a:ext uri="{FF2B5EF4-FFF2-40B4-BE49-F238E27FC236}">
                <a16:creationId xmlns:a16="http://schemas.microsoft.com/office/drawing/2014/main" id="{919B4B53-60E4-4AC0-A16E-805CF4516EF2}"/>
              </a:ext>
            </a:extLst>
          </p:cNvPr>
          <p:cNvSpPr txBox="1"/>
          <p:nvPr/>
        </p:nvSpPr>
        <p:spPr>
          <a:xfrm>
            <a:off x="132862" y="1679114"/>
            <a:ext cx="8878276" cy="2462213"/>
          </a:xfrm>
          <a:prstGeom prst="rect">
            <a:avLst/>
          </a:prstGeom>
          <a:noFill/>
        </p:spPr>
        <p:txBody>
          <a:bodyPr wrap="square" rtlCol="0">
            <a:spAutoFit/>
          </a:bodyPr>
          <a:lstStyle/>
          <a:p>
            <a:pPr algn="just"/>
            <a:r>
              <a:rPr lang="ru-RU" sz="1400" dirty="0"/>
              <a:t>В соответствии с </a:t>
            </a:r>
            <a:r>
              <a:rPr lang="ru-RU" sz="1400" dirty="0">
                <a:solidFill>
                  <a:srgbClr val="0070C0"/>
                </a:solidFill>
              </a:rPr>
              <a:t>приказом Минздравсоцразвития РФ от 04.05.2012 г. № 477н </a:t>
            </a:r>
            <a:r>
              <a:rPr lang="ru-RU" sz="1400" dirty="0"/>
              <a:t>«Об утверждении перечня состояний, при которых оказывается первая помощь и перечня мероприятий по оказанию первой помощи», первая помощь оказывается при следующих состояниях: </a:t>
            </a:r>
          </a:p>
          <a:p>
            <a:pPr algn="just"/>
            <a:r>
              <a:rPr lang="ru-RU" sz="1400" b="1" dirty="0"/>
              <a:t>1.</a:t>
            </a:r>
            <a:r>
              <a:rPr lang="ru-RU" sz="1400" dirty="0"/>
              <a:t> Отсутствие сознания. </a:t>
            </a:r>
          </a:p>
          <a:p>
            <a:pPr algn="just"/>
            <a:r>
              <a:rPr lang="ru-RU" sz="1400" b="1" dirty="0"/>
              <a:t>2.</a:t>
            </a:r>
            <a:r>
              <a:rPr lang="ru-RU" sz="1400" dirty="0"/>
              <a:t> Остановка дыхания и кровообращения. </a:t>
            </a:r>
          </a:p>
          <a:p>
            <a:pPr algn="just"/>
            <a:r>
              <a:rPr lang="ru-RU" sz="1400" b="1" dirty="0"/>
              <a:t>3.</a:t>
            </a:r>
            <a:r>
              <a:rPr lang="ru-RU" sz="1400" dirty="0"/>
              <a:t> Наружные кровотечения. </a:t>
            </a:r>
          </a:p>
          <a:p>
            <a:pPr algn="just"/>
            <a:r>
              <a:rPr lang="ru-RU" sz="1400" b="1" dirty="0"/>
              <a:t>4.</a:t>
            </a:r>
            <a:r>
              <a:rPr lang="ru-RU" sz="1400" dirty="0"/>
              <a:t> Инородные тела верхних дыхательных путей. </a:t>
            </a:r>
          </a:p>
          <a:p>
            <a:pPr algn="just"/>
            <a:r>
              <a:rPr lang="ru-RU" sz="1400" b="1" dirty="0"/>
              <a:t>5.</a:t>
            </a:r>
            <a:r>
              <a:rPr lang="ru-RU" sz="1400" dirty="0"/>
              <a:t> Травмы различных областей тела. </a:t>
            </a:r>
          </a:p>
          <a:p>
            <a:pPr algn="just"/>
            <a:r>
              <a:rPr lang="ru-RU" sz="1400" b="1" dirty="0"/>
              <a:t>6.</a:t>
            </a:r>
            <a:r>
              <a:rPr lang="ru-RU" sz="1400" dirty="0"/>
              <a:t> Ожоги, эффекты воздействия высоких температур, теплового излучения. </a:t>
            </a:r>
          </a:p>
          <a:p>
            <a:pPr algn="just"/>
            <a:r>
              <a:rPr lang="ru-RU" sz="1400" b="1" dirty="0"/>
              <a:t>7.</a:t>
            </a:r>
            <a:r>
              <a:rPr lang="ru-RU" sz="1400" dirty="0"/>
              <a:t> Отморожение и другие эффекты воздействия низких температур. </a:t>
            </a:r>
          </a:p>
          <a:p>
            <a:pPr algn="just"/>
            <a:r>
              <a:rPr lang="ru-RU" sz="1400" b="1" dirty="0"/>
              <a:t>8.</a:t>
            </a:r>
            <a:r>
              <a:rPr lang="ru-RU" sz="1400" dirty="0"/>
              <a:t> Отравления.</a:t>
            </a:r>
            <a:endParaRPr lang="ru-RU" sz="1100" dirty="0"/>
          </a:p>
        </p:txBody>
      </p:sp>
      <p:sp>
        <p:nvSpPr>
          <p:cNvPr id="7" name="TextBox 6">
            <a:extLst>
              <a:ext uri="{FF2B5EF4-FFF2-40B4-BE49-F238E27FC236}">
                <a16:creationId xmlns:a16="http://schemas.microsoft.com/office/drawing/2014/main" id="{600743AB-2708-4DE4-8758-CA9A72D6B958}"/>
              </a:ext>
            </a:extLst>
          </p:cNvPr>
          <p:cNvSpPr txBox="1"/>
          <p:nvPr/>
        </p:nvSpPr>
        <p:spPr>
          <a:xfrm>
            <a:off x="193884" y="4054871"/>
            <a:ext cx="8817254" cy="307777"/>
          </a:xfrm>
          <a:prstGeom prst="rect">
            <a:avLst/>
          </a:prstGeom>
          <a:noFill/>
        </p:spPr>
        <p:txBody>
          <a:bodyPr wrap="square" rtlCol="0">
            <a:spAutoFit/>
          </a:bodyPr>
          <a:lstStyle/>
          <a:p>
            <a:pPr algn="just"/>
            <a:r>
              <a:rPr lang="ru-RU" sz="1400" dirty="0"/>
              <a:t>При указанных состояниях выполняются следующие </a:t>
            </a:r>
            <a:r>
              <a:rPr lang="ru-RU" sz="1400" dirty="0">
                <a:solidFill>
                  <a:srgbClr val="FF0000"/>
                </a:solidFill>
              </a:rPr>
              <a:t>мероприятия</a:t>
            </a:r>
            <a:r>
              <a:rPr lang="ru-RU" sz="1400" dirty="0"/>
              <a:t>:</a:t>
            </a:r>
            <a:endParaRPr lang="ru-RU" sz="1000" dirty="0"/>
          </a:p>
        </p:txBody>
      </p:sp>
      <p:sp>
        <p:nvSpPr>
          <p:cNvPr id="15" name="Прямоугольник 14">
            <a:extLst>
              <a:ext uri="{FF2B5EF4-FFF2-40B4-BE49-F238E27FC236}">
                <a16:creationId xmlns:a16="http://schemas.microsoft.com/office/drawing/2014/main" id="{409CDE28-5B1A-4A2F-99F6-7674BC30CC7C}"/>
              </a:ext>
            </a:extLst>
          </p:cNvPr>
          <p:cNvSpPr/>
          <p:nvPr/>
        </p:nvSpPr>
        <p:spPr>
          <a:xfrm>
            <a:off x="163373" y="4593409"/>
            <a:ext cx="8817254" cy="1554726"/>
          </a:xfrm>
          <a:prstGeom prst="rect">
            <a:avLst/>
          </a:prstGeom>
          <a:ln>
            <a:solidFill>
              <a:srgbClr val="1699F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16" name="Группа 15">
            <a:extLst>
              <a:ext uri="{FF2B5EF4-FFF2-40B4-BE49-F238E27FC236}">
                <a16:creationId xmlns:a16="http://schemas.microsoft.com/office/drawing/2014/main" id="{EACF4C84-595C-449D-AE2E-120983DEDDDC}"/>
              </a:ext>
            </a:extLst>
          </p:cNvPr>
          <p:cNvGrpSpPr/>
          <p:nvPr/>
        </p:nvGrpSpPr>
        <p:grpSpPr>
          <a:xfrm>
            <a:off x="564682" y="4360248"/>
            <a:ext cx="8014630" cy="380643"/>
            <a:chOff x="395140" y="0"/>
            <a:chExt cx="7555178" cy="450914"/>
          </a:xfrm>
        </p:grpSpPr>
        <p:sp>
          <p:nvSpPr>
            <p:cNvPr id="17" name="Прямоугольник: скругленные углы 16">
              <a:extLst>
                <a:ext uri="{FF2B5EF4-FFF2-40B4-BE49-F238E27FC236}">
                  <a16:creationId xmlns:a16="http://schemas.microsoft.com/office/drawing/2014/main" id="{3E681AB7-E3A7-4E3D-910C-DE6215B12A16}"/>
                </a:ext>
              </a:extLst>
            </p:cNvPr>
            <p:cNvSpPr/>
            <p:nvPr/>
          </p:nvSpPr>
          <p:spPr>
            <a:xfrm>
              <a:off x="395140" y="0"/>
              <a:ext cx="7555178" cy="450914"/>
            </a:xfrm>
            <a:prstGeom prst="roundRect">
              <a:avLst/>
            </a:prstGeom>
            <a:solidFill>
              <a:srgbClr val="1699F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Прямоугольник: скругленные углы 4">
              <a:extLst>
                <a:ext uri="{FF2B5EF4-FFF2-40B4-BE49-F238E27FC236}">
                  <a16:creationId xmlns:a16="http://schemas.microsoft.com/office/drawing/2014/main" id="{A3B8A742-1030-4D62-996D-0D7002E93CFB}"/>
                </a:ext>
              </a:extLst>
            </p:cNvPr>
            <p:cNvSpPr txBox="1"/>
            <p:nvPr/>
          </p:nvSpPr>
          <p:spPr>
            <a:xfrm>
              <a:off x="417152" y="22012"/>
              <a:ext cx="7511154" cy="40689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marL="0" lvl="0" indent="0" algn="l" defTabSz="622300">
                <a:lnSpc>
                  <a:spcPct val="90000"/>
                </a:lnSpc>
                <a:spcBef>
                  <a:spcPct val="0"/>
                </a:spcBef>
                <a:spcAft>
                  <a:spcPct val="35000"/>
                </a:spcAft>
                <a:buNone/>
              </a:pPr>
              <a:r>
                <a:rPr lang="ru-RU" sz="1400" b="1" kern="1200" dirty="0"/>
                <a:t>1.</a:t>
              </a:r>
              <a:r>
                <a:rPr lang="ru-RU" sz="1400" b="0" kern="1200" dirty="0"/>
                <a:t> Мероприятия по оценке обстановки и обеспечению безопасных условий для оказания первой помощи:</a:t>
              </a:r>
            </a:p>
          </p:txBody>
        </p:sp>
      </p:grpSp>
      <p:sp>
        <p:nvSpPr>
          <p:cNvPr id="19" name="TextBox 18">
            <a:extLst>
              <a:ext uri="{FF2B5EF4-FFF2-40B4-BE49-F238E27FC236}">
                <a16:creationId xmlns:a16="http://schemas.microsoft.com/office/drawing/2014/main" id="{5969AD2F-69BE-4B54-9EA5-C7DBBD04565E}"/>
              </a:ext>
            </a:extLst>
          </p:cNvPr>
          <p:cNvSpPr txBox="1"/>
          <p:nvPr/>
        </p:nvSpPr>
        <p:spPr>
          <a:xfrm>
            <a:off x="731521" y="4726206"/>
            <a:ext cx="8218590" cy="1421928"/>
          </a:xfrm>
          <a:prstGeom prst="rect">
            <a:avLst/>
          </a:prstGeom>
          <a:noFill/>
        </p:spPr>
        <p:txBody>
          <a:bodyPr wrap="square" rtlCol="0">
            <a:spAutoFit/>
          </a:bodyPr>
          <a:lstStyle/>
          <a:p>
            <a:pPr marL="114300" lvl="1" indent="-114300" defTabSz="533400">
              <a:lnSpc>
                <a:spcPct val="90000"/>
              </a:lnSpc>
              <a:spcBef>
                <a:spcPct val="0"/>
              </a:spcBef>
              <a:spcAft>
                <a:spcPct val="15000"/>
              </a:spcAft>
              <a:buFont typeface="+mj-lt"/>
              <a:buAutoNum type="arabicParenR"/>
            </a:pPr>
            <a:r>
              <a:rPr lang="en-US" sz="1200" dirty="0"/>
              <a:t> </a:t>
            </a:r>
            <a:r>
              <a:rPr lang="ru-RU" sz="1200" dirty="0"/>
              <a:t>определение угрожающих факторов для собственной жизни и здоровья;</a:t>
            </a:r>
          </a:p>
          <a:p>
            <a:pPr marL="114300" lvl="1" indent="-114300" defTabSz="533400">
              <a:lnSpc>
                <a:spcPct val="90000"/>
              </a:lnSpc>
              <a:spcBef>
                <a:spcPct val="0"/>
              </a:spcBef>
              <a:spcAft>
                <a:spcPct val="15000"/>
              </a:spcAft>
              <a:buFont typeface="+mj-lt"/>
              <a:buAutoNum type="arabicParenR"/>
            </a:pPr>
            <a:r>
              <a:rPr lang="en-US" sz="1200" dirty="0"/>
              <a:t> </a:t>
            </a:r>
            <a:r>
              <a:rPr lang="ru-RU" sz="1200" dirty="0"/>
              <a:t>определение угрожающих факторов для жизни и здоровья пострадавшего;</a:t>
            </a:r>
          </a:p>
          <a:p>
            <a:pPr marL="114300" lvl="1" indent="-114300" defTabSz="533400">
              <a:lnSpc>
                <a:spcPct val="90000"/>
              </a:lnSpc>
              <a:spcBef>
                <a:spcPct val="0"/>
              </a:spcBef>
              <a:spcAft>
                <a:spcPct val="15000"/>
              </a:spcAft>
              <a:buFont typeface="+mj-lt"/>
              <a:buAutoNum type="arabicParenR"/>
            </a:pPr>
            <a:r>
              <a:rPr lang="en-US" sz="1200" dirty="0"/>
              <a:t> </a:t>
            </a:r>
            <a:r>
              <a:rPr lang="ru-RU" sz="1200" dirty="0"/>
              <a:t>устранение угрожающих факторов для жизни и здоровья;</a:t>
            </a:r>
          </a:p>
          <a:p>
            <a:pPr marL="114300" lvl="1" indent="-114300" defTabSz="533400">
              <a:lnSpc>
                <a:spcPct val="90000"/>
              </a:lnSpc>
              <a:spcBef>
                <a:spcPct val="0"/>
              </a:spcBef>
              <a:spcAft>
                <a:spcPct val="15000"/>
              </a:spcAft>
              <a:buFont typeface="+mj-lt"/>
              <a:buAutoNum type="arabicParenR"/>
            </a:pPr>
            <a:r>
              <a:rPr lang="en-US" sz="1200" dirty="0"/>
              <a:t> </a:t>
            </a:r>
            <a:r>
              <a:rPr lang="ru-RU" sz="1200" dirty="0"/>
              <a:t>прекращение действия повреждающих факторов на пострадавшего;</a:t>
            </a:r>
          </a:p>
          <a:p>
            <a:pPr marL="114300" lvl="1" indent="-114300" defTabSz="533400">
              <a:lnSpc>
                <a:spcPct val="90000"/>
              </a:lnSpc>
              <a:spcBef>
                <a:spcPct val="0"/>
              </a:spcBef>
              <a:spcAft>
                <a:spcPct val="15000"/>
              </a:spcAft>
              <a:buFont typeface="+mj-lt"/>
              <a:buAutoNum type="arabicParenR"/>
            </a:pPr>
            <a:r>
              <a:rPr lang="en-US" sz="1200" dirty="0"/>
              <a:t> </a:t>
            </a:r>
            <a:r>
              <a:rPr lang="ru-RU" sz="1200" dirty="0"/>
              <a:t>оценка количества пострадавших;</a:t>
            </a:r>
          </a:p>
          <a:p>
            <a:pPr marL="114300" lvl="1" indent="-114300" defTabSz="533400">
              <a:lnSpc>
                <a:spcPct val="90000"/>
              </a:lnSpc>
              <a:spcBef>
                <a:spcPct val="0"/>
              </a:spcBef>
              <a:spcAft>
                <a:spcPct val="15000"/>
              </a:spcAft>
              <a:buFont typeface="+mj-lt"/>
              <a:buAutoNum type="arabicParenR"/>
            </a:pPr>
            <a:r>
              <a:rPr lang="en-US" sz="1200" dirty="0"/>
              <a:t> </a:t>
            </a:r>
            <a:r>
              <a:rPr lang="ru-RU" sz="1200" dirty="0"/>
              <a:t>извлечение пострадавшего из транспортного средства или других труднодоступных мест;</a:t>
            </a:r>
          </a:p>
          <a:p>
            <a:pPr marL="114300" lvl="1" indent="-114300" defTabSz="533400">
              <a:lnSpc>
                <a:spcPct val="90000"/>
              </a:lnSpc>
              <a:spcBef>
                <a:spcPct val="0"/>
              </a:spcBef>
              <a:spcAft>
                <a:spcPct val="15000"/>
              </a:spcAft>
              <a:buFont typeface="+mj-lt"/>
              <a:buAutoNum type="arabicParenR"/>
            </a:pPr>
            <a:r>
              <a:rPr lang="en-US" sz="1200" dirty="0"/>
              <a:t> </a:t>
            </a:r>
            <a:r>
              <a:rPr lang="ru-RU" sz="1200" dirty="0"/>
              <a:t>перемещение пострадавшего.</a:t>
            </a:r>
          </a:p>
        </p:txBody>
      </p:sp>
      <p:grpSp>
        <p:nvGrpSpPr>
          <p:cNvPr id="20" name="Группа 19">
            <a:extLst>
              <a:ext uri="{FF2B5EF4-FFF2-40B4-BE49-F238E27FC236}">
                <a16:creationId xmlns:a16="http://schemas.microsoft.com/office/drawing/2014/main" id="{3EB38B93-BF07-45E4-BEE7-59E56FFE4400}"/>
              </a:ext>
            </a:extLst>
          </p:cNvPr>
          <p:cNvGrpSpPr/>
          <p:nvPr/>
        </p:nvGrpSpPr>
        <p:grpSpPr>
          <a:xfrm>
            <a:off x="588033" y="6271999"/>
            <a:ext cx="7991415" cy="456461"/>
            <a:chOff x="395140" y="0"/>
            <a:chExt cx="7555178" cy="450914"/>
          </a:xfrm>
        </p:grpSpPr>
        <p:sp>
          <p:nvSpPr>
            <p:cNvPr id="21" name="Прямоугольник: скругленные углы 20">
              <a:extLst>
                <a:ext uri="{FF2B5EF4-FFF2-40B4-BE49-F238E27FC236}">
                  <a16:creationId xmlns:a16="http://schemas.microsoft.com/office/drawing/2014/main" id="{2B4363A8-8DC3-4237-9DA7-0F4A2A8FA84A}"/>
                </a:ext>
              </a:extLst>
            </p:cNvPr>
            <p:cNvSpPr/>
            <p:nvPr/>
          </p:nvSpPr>
          <p:spPr>
            <a:xfrm>
              <a:off x="395140" y="0"/>
              <a:ext cx="7555178" cy="450914"/>
            </a:xfrm>
            <a:prstGeom prst="roundRect">
              <a:avLst/>
            </a:prstGeom>
            <a:solidFill>
              <a:srgbClr val="1699F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Прямоугольник: скругленные углы 4">
              <a:extLst>
                <a:ext uri="{FF2B5EF4-FFF2-40B4-BE49-F238E27FC236}">
                  <a16:creationId xmlns:a16="http://schemas.microsoft.com/office/drawing/2014/main" id="{929CC5E7-55AE-466B-9889-FAC2DF7A4572}"/>
                </a:ext>
              </a:extLst>
            </p:cNvPr>
            <p:cNvSpPr txBox="1"/>
            <p:nvPr/>
          </p:nvSpPr>
          <p:spPr>
            <a:xfrm>
              <a:off x="417152" y="22012"/>
              <a:ext cx="7511154" cy="40689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2.</a:t>
              </a:r>
              <a:r>
                <a:rPr lang="ru-RU" sz="1400" dirty="0"/>
                <a:t> Вызов скорой медицинской помощи, других специальных служб, сотрудники которых обязаны оказывать первую помощь в соответствии с федеральным законом или со специальным правилом.</a:t>
              </a:r>
              <a:endParaRPr lang="ru-RU" sz="1400" b="0" kern="1200" dirty="0"/>
            </a:p>
          </p:txBody>
        </p:sp>
      </p:grpSp>
    </p:spTree>
    <p:extLst>
      <p:ext uri="{BB962C8B-B14F-4D97-AF65-F5344CB8AC3E}">
        <p14:creationId xmlns:p14="http://schemas.microsoft.com/office/powerpoint/2010/main" val="773111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7">
            <a:extLst>
              <a:ext uri="{FF2B5EF4-FFF2-40B4-BE49-F238E27FC236}">
                <a16:creationId xmlns:a16="http://schemas.microsoft.com/office/drawing/2014/main" id="{7B4CA6BA-249C-4FA9-8ABC-FFFE2BB7ADEC}"/>
              </a:ext>
            </a:extLst>
          </p:cNvPr>
          <p:cNvGrpSpPr/>
          <p:nvPr/>
        </p:nvGrpSpPr>
        <p:grpSpPr>
          <a:xfrm>
            <a:off x="163373" y="880815"/>
            <a:ext cx="8817254" cy="1135380"/>
            <a:chOff x="0" y="30185"/>
            <a:chExt cx="8817254" cy="1670055"/>
          </a:xfrm>
        </p:grpSpPr>
        <p:sp>
          <p:nvSpPr>
            <p:cNvPr id="9" name="Прямоугольник 8">
              <a:extLst>
                <a:ext uri="{FF2B5EF4-FFF2-40B4-BE49-F238E27FC236}">
                  <a16:creationId xmlns:a16="http://schemas.microsoft.com/office/drawing/2014/main" id="{FD2C8B67-FF9F-42C1-A2A4-01038A2408FD}"/>
                </a:ext>
              </a:extLst>
            </p:cNvPr>
            <p:cNvSpPr/>
            <p:nvPr/>
          </p:nvSpPr>
          <p:spPr>
            <a:xfrm>
              <a:off x="0" y="30185"/>
              <a:ext cx="8817254" cy="1670055"/>
            </a:xfrm>
            <a:prstGeom prst="rect">
              <a:avLst/>
            </a:prstGeom>
            <a:ln>
              <a:solidFill>
                <a:srgbClr val="1699F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TextBox 9">
              <a:extLst>
                <a:ext uri="{FF2B5EF4-FFF2-40B4-BE49-F238E27FC236}">
                  <a16:creationId xmlns:a16="http://schemas.microsoft.com/office/drawing/2014/main" id="{0300E635-3FF5-46E4-94B9-54F88D4DB7A1}"/>
                </a:ext>
              </a:extLst>
            </p:cNvPr>
            <p:cNvSpPr txBox="1"/>
            <p:nvPr/>
          </p:nvSpPr>
          <p:spPr>
            <a:xfrm>
              <a:off x="0" y="30185"/>
              <a:ext cx="8817254" cy="1670055"/>
            </a:xfrm>
            <a:prstGeom prst="rect">
              <a:avLst/>
            </a:prstGeom>
            <a:ln>
              <a:solidFill>
                <a:srgbClr val="1699F2"/>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4317" tIns="312420" rIns="684317" bIns="85344" numCol="1" spcCol="1270" anchor="t" anchorCtr="0">
              <a:noAutofit/>
            </a:bodyPr>
            <a:lstStyle/>
            <a:p>
              <a:pPr marL="228600" indent="-228600">
                <a:buFont typeface="+mj-lt"/>
                <a:buAutoNum type="arabicParenR"/>
              </a:pPr>
              <a:r>
                <a:rPr lang="ru-RU" sz="1200" dirty="0"/>
                <a:t>запрокидывание головы с подъемом подбородка;</a:t>
              </a:r>
            </a:p>
            <a:p>
              <a:pPr marL="228600" indent="-228600">
                <a:buFont typeface="+mj-lt"/>
                <a:buAutoNum type="arabicParenR"/>
              </a:pPr>
              <a:r>
                <a:rPr lang="ru-RU" sz="1200" dirty="0"/>
                <a:t>выдвижение нижней челюсти;</a:t>
              </a:r>
            </a:p>
            <a:p>
              <a:pPr marL="228600" indent="-228600">
                <a:buFont typeface="+mj-lt"/>
                <a:buAutoNum type="arabicParenR"/>
              </a:pPr>
              <a:r>
                <a:rPr lang="ru-RU" sz="1200" dirty="0"/>
                <a:t>определение наличия дыхания с помощью слуха, зрения и осязания;</a:t>
              </a:r>
            </a:p>
            <a:p>
              <a:pPr marL="228600" indent="-228600">
                <a:buFont typeface="+mj-lt"/>
                <a:buAutoNum type="arabicParenR"/>
              </a:pPr>
              <a:r>
                <a:rPr lang="ru-RU" sz="1200" dirty="0"/>
                <a:t>определение наличия кровообращения, проверка пульса на магистральных артериях.</a:t>
              </a:r>
              <a:endParaRPr lang="ru-RU" sz="1200" kern="1200" dirty="0"/>
            </a:p>
          </p:txBody>
        </p:sp>
      </p:grpSp>
      <p:grpSp>
        <p:nvGrpSpPr>
          <p:cNvPr id="11" name="Группа 10">
            <a:extLst>
              <a:ext uri="{FF2B5EF4-FFF2-40B4-BE49-F238E27FC236}">
                <a16:creationId xmlns:a16="http://schemas.microsoft.com/office/drawing/2014/main" id="{E7945639-04A4-4B4D-9324-CD48863A1E7A}"/>
              </a:ext>
            </a:extLst>
          </p:cNvPr>
          <p:cNvGrpSpPr/>
          <p:nvPr/>
        </p:nvGrpSpPr>
        <p:grpSpPr>
          <a:xfrm>
            <a:off x="576290" y="652744"/>
            <a:ext cx="7991415" cy="545498"/>
            <a:chOff x="395140" y="0"/>
            <a:chExt cx="7555178" cy="450914"/>
          </a:xfrm>
        </p:grpSpPr>
        <p:sp>
          <p:nvSpPr>
            <p:cNvPr id="12" name="Прямоугольник: скругленные углы 11">
              <a:extLst>
                <a:ext uri="{FF2B5EF4-FFF2-40B4-BE49-F238E27FC236}">
                  <a16:creationId xmlns:a16="http://schemas.microsoft.com/office/drawing/2014/main" id="{2D7265F6-2D23-4615-9F35-8BA7BD5CC1D2}"/>
                </a:ext>
              </a:extLst>
            </p:cNvPr>
            <p:cNvSpPr/>
            <p:nvPr/>
          </p:nvSpPr>
          <p:spPr>
            <a:xfrm>
              <a:off x="395140" y="0"/>
              <a:ext cx="7555178" cy="450914"/>
            </a:xfrm>
            <a:prstGeom prst="roundRect">
              <a:avLst/>
            </a:prstGeom>
            <a:solidFill>
              <a:srgbClr val="1699F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Прямоугольник: скругленные углы 4">
              <a:extLst>
                <a:ext uri="{FF2B5EF4-FFF2-40B4-BE49-F238E27FC236}">
                  <a16:creationId xmlns:a16="http://schemas.microsoft.com/office/drawing/2014/main" id="{3D723082-E565-4299-819C-C86C4B253C82}"/>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4.</a:t>
              </a:r>
              <a:r>
                <a:rPr lang="ru-RU" sz="1400" dirty="0"/>
                <a:t> Мероприятия по восстановлению проходимости дыхательных путей и определению признаков жизни у пострадавшего:</a:t>
              </a:r>
              <a:endParaRPr lang="ru-RU" sz="1100" b="0" kern="1200" dirty="0"/>
            </a:p>
          </p:txBody>
        </p:sp>
      </p:grpSp>
      <p:grpSp>
        <p:nvGrpSpPr>
          <p:cNvPr id="14" name="Группа 13">
            <a:extLst>
              <a:ext uri="{FF2B5EF4-FFF2-40B4-BE49-F238E27FC236}">
                <a16:creationId xmlns:a16="http://schemas.microsoft.com/office/drawing/2014/main" id="{38F3B90E-AF09-45C2-BFED-D264856143E0}"/>
              </a:ext>
            </a:extLst>
          </p:cNvPr>
          <p:cNvGrpSpPr/>
          <p:nvPr/>
        </p:nvGrpSpPr>
        <p:grpSpPr>
          <a:xfrm>
            <a:off x="582227" y="197661"/>
            <a:ext cx="8003025" cy="318000"/>
            <a:chOff x="395140" y="0"/>
            <a:chExt cx="7555178" cy="450914"/>
          </a:xfrm>
        </p:grpSpPr>
        <p:sp>
          <p:nvSpPr>
            <p:cNvPr id="15" name="Прямоугольник: скругленные углы 14">
              <a:extLst>
                <a:ext uri="{FF2B5EF4-FFF2-40B4-BE49-F238E27FC236}">
                  <a16:creationId xmlns:a16="http://schemas.microsoft.com/office/drawing/2014/main" id="{048F9C89-5040-4E28-BF37-CBEDA0A82FEA}"/>
                </a:ext>
              </a:extLst>
            </p:cNvPr>
            <p:cNvSpPr/>
            <p:nvPr/>
          </p:nvSpPr>
          <p:spPr>
            <a:xfrm>
              <a:off x="395140" y="0"/>
              <a:ext cx="7555178" cy="450914"/>
            </a:xfrm>
            <a:prstGeom prst="roundRect">
              <a:avLst/>
            </a:prstGeom>
            <a:solidFill>
              <a:srgbClr val="1699F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Прямоугольник: скругленные углы 4">
              <a:extLst>
                <a:ext uri="{FF2B5EF4-FFF2-40B4-BE49-F238E27FC236}">
                  <a16:creationId xmlns:a16="http://schemas.microsoft.com/office/drawing/2014/main" id="{AD646C43-395B-48F3-AF86-3F56E6F19996}"/>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3.</a:t>
              </a:r>
              <a:r>
                <a:rPr lang="ru-RU" sz="1400" dirty="0"/>
                <a:t> Определение наличия сознания у пострадавшего.</a:t>
              </a:r>
              <a:endParaRPr lang="ru-RU" sz="1100" b="0" kern="1200" dirty="0"/>
            </a:p>
          </p:txBody>
        </p:sp>
      </p:grpSp>
      <p:sp>
        <p:nvSpPr>
          <p:cNvPr id="18" name="Прямоугольник 17">
            <a:extLst>
              <a:ext uri="{FF2B5EF4-FFF2-40B4-BE49-F238E27FC236}">
                <a16:creationId xmlns:a16="http://schemas.microsoft.com/office/drawing/2014/main" id="{4DA34F00-C405-4ED8-8B1B-60C37C2A2228}"/>
              </a:ext>
            </a:extLst>
          </p:cNvPr>
          <p:cNvSpPr/>
          <p:nvPr/>
        </p:nvSpPr>
        <p:spPr>
          <a:xfrm>
            <a:off x="163373" y="2339249"/>
            <a:ext cx="8817254" cy="1345146"/>
          </a:xfrm>
          <a:prstGeom prst="rect">
            <a:avLst/>
          </a:prstGeom>
          <a:ln>
            <a:solidFill>
              <a:srgbClr val="1699F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20" name="Группа 19">
            <a:extLst>
              <a:ext uri="{FF2B5EF4-FFF2-40B4-BE49-F238E27FC236}">
                <a16:creationId xmlns:a16="http://schemas.microsoft.com/office/drawing/2014/main" id="{713C6989-1427-4F55-9DB2-917B7FCAB826}"/>
              </a:ext>
            </a:extLst>
          </p:cNvPr>
          <p:cNvGrpSpPr/>
          <p:nvPr/>
        </p:nvGrpSpPr>
        <p:grpSpPr>
          <a:xfrm>
            <a:off x="611316" y="2161011"/>
            <a:ext cx="7933106" cy="346500"/>
            <a:chOff x="395140" y="0"/>
            <a:chExt cx="7555178" cy="450914"/>
          </a:xfrm>
        </p:grpSpPr>
        <p:sp>
          <p:nvSpPr>
            <p:cNvPr id="21" name="Прямоугольник: скругленные углы 20">
              <a:extLst>
                <a:ext uri="{FF2B5EF4-FFF2-40B4-BE49-F238E27FC236}">
                  <a16:creationId xmlns:a16="http://schemas.microsoft.com/office/drawing/2014/main" id="{70DD987A-210A-48F8-8793-8AE101F258B5}"/>
                </a:ext>
              </a:extLst>
            </p:cNvPr>
            <p:cNvSpPr/>
            <p:nvPr/>
          </p:nvSpPr>
          <p:spPr>
            <a:xfrm>
              <a:off x="395140" y="0"/>
              <a:ext cx="7555178" cy="450914"/>
            </a:xfrm>
            <a:prstGeom prst="roundRect">
              <a:avLst/>
            </a:prstGeom>
            <a:solidFill>
              <a:srgbClr val="1699F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Прямоугольник: скругленные углы 4">
              <a:extLst>
                <a:ext uri="{FF2B5EF4-FFF2-40B4-BE49-F238E27FC236}">
                  <a16:creationId xmlns:a16="http://schemas.microsoft.com/office/drawing/2014/main" id="{E294EE26-D982-460A-83D2-726299AE86AA}"/>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5.</a:t>
              </a:r>
              <a:r>
                <a:rPr lang="ru-RU" sz="1400" dirty="0"/>
                <a:t> Мероприятия по проведению сердечно-легочной реанимации до появления признаков жизни:</a:t>
              </a:r>
              <a:endParaRPr lang="ru-RU" sz="1000" b="0" kern="1200" dirty="0"/>
            </a:p>
          </p:txBody>
        </p:sp>
      </p:grpSp>
      <p:sp>
        <p:nvSpPr>
          <p:cNvPr id="40" name="TextBox 39">
            <a:extLst>
              <a:ext uri="{FF2B5EF4-FFF2-40B4-BE49-F238E27FC236}">
                <a16:creationId xmlns:a16="http://schemas.microsoft.com/office/drawing/2014/main" id="{3132021D-ED7A-4FB0-86B9-32C42BB45E74}"/>
              </a:ext>
            </a:extLst>
          </p:cNvPr>
          <p:cNvSpPr txBox="1"/>
          <p:nvPr/>
        </p:nvSpPr>
        <p:spPr>
          <a:xfrm>
            <a:off x="773072" y="2484065"/>
            <a:ext cx="7736499" cy="1200329"/>
          </a:xfrm>
          <a:prstGeom prst="rect">
            <a:avLst/>
          </a:prstGeom>
          <a:noFill/>
        </p:spPr>
        <p:txBody>
          <a:bodyPr wrap="square" rtlCol="0">
            <a:spAutoFit/>
          </a:bodyPr>
          <a:lstStyle/>
          <a:p>
            <a:pPr marL="228600" indent="-228600">
              <a:buFont typeface="+mj-lt"/>
              <a:buAutoNum type="arabicParenR"/>
            </a:pPr>
            <a:r>
              <a:rPr lang="ru-RU" sz="1200" dirty="0"/>
              <a:t>давление руками на грудину пострадавшего;</a:t>
            </a:r>
          </a:p>
          <a:p>
            <a:pPr marL="228600" indent="-228600">
              <a:buFont typeface="+mj-lt"/>
              <a:buAutoNum type="arabicParenR"/>
            </a:pPr>
            <a:r>
              <a:rPr lang="ru-RU" sz="1200" dirty="0"/>
              <a:t>искусственное дыхание «Рот ко рту»;</a:t>
            </a:r>
          </a:p>
          <a:p>
            <a:pPr marL="228600" indent="-228600">
              <a:buFont typeface="+mj-lt"/>
              <a:buAutoNum type="arabicParenR"/>
            </a:pPr>
            <a:r>
              <a:rPr lang="ru-RU" sz="1200" dirty="0"/>
              <a:t>искусственное дыхание «Рот к носу»;</a:t>
            </a:r>
          </a:p>
          <a:p>
            <a:pPr marL="228600" indent="-228600">
              <a:buFont typeface="+mj-lt"/>
              <a:buAutoNum type="arabicParenR"/>
            </a:pPr>
            <a:r>
              <a:rPr lang="ru-RU" sz="1200" dirty="0"/>
              <a:t>искусственное дыхание с использованием устройства для искусственного дыхания (в соответствии с утвержденными требованиями к комплектации медицинскими изделиями аптечек (укладок, наборов, комплектов) для оказания первой помощи).</a:t>
            </a:r>
          </a:p>
        </p:txBody>
      </p:sp>
      <p:sp>
        <p:nvSpPr>
          <p:cNvPr id="41" name="Прямоугольник 40">
            <a:extLst>
              <a:ext uri="{FF2B5EF4-FFF2-40B4-BE49-F238E27FC236}">
                <a16:creationId xmlns:a16="http://schemas.microsoft.com/office/drawing/2014/main" id="{D0321D3A-A5DD-4D57-8605-4B31F249A551}"/>
              </a:ext>
            </a:extLst>
          </p:cNvPr>
          <p:cNvSpPr/>
          <p:nvPr/>
        </p:nvSpPr>
        <p:spPr>
          <a:xfrm>
            <a:off x="163373" y="3993857"/>
            <a:ext cx="8817254" cy="785612"/>
          </a:xfrm>
          <a:prstGeom prst="rect">
            <a:avLst/>
          </a:prstGeom>
          <a:ln>
            <a:solidFill>
              <a:srgbClr val="1699F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42" name="Группа 41">
            <a:extLst>
              <a:ext uri="{FF2B5EF4-FFF2-40B4-BE49-F238E27FC236}">
                <a16:creationId xmlns:a16="http://schemas.microsoft.com/office/drawing/2014/main" id="{B8BE6738-D05C-40D8-9152-D3976EF7E94F}"/>
              </a:ext>
            </a:extLst>
          </p:cNvPr>
          <p:cNvGrpSpPr/>
          <p:nvPr/>
        </p:nvGrpSpPr>
        <p:grpSpPr>
          <a:xfrm>
            <a:off x="611316" y="3833568"/>
            <a:ext cx="7933106" cy="326952"/>
            <a:chOff x="395140" y="0"/>
            <a:chExt cx="7555178" cy="450914"/>
          </a:xfrm>
        </p:grpSpPr>
        <p:sp>
          <p:nvSpPr>
            <p:cNvPr id="43" name="Прямоугольник: скругленные углы 42">
              <a:extLst>
                <a:ext uri="{FF2B5EF4-FFF2-40B4-BE49-F238E27FC236}">
                  <a16:creationId xmlns:a16="http://schemas.microsoft.com/office/drawing/2014/main" id="{4A9E4A33-16E7-4042-ABE5-AD2307BCC43C}"/>
                </a:ext>
              </a:extLst>
            </p:cNvPr>
            <p:cNvSpPr/>
            <p:nvPr/>
          </p:nvSpPr>
          <p:spPr>
            <a:xfrm>
              <a:off x="395140" y="0"/>
              <a:ext cx="7555178" cy="450914"/>
            </a:xfrm>
            <a:prstGeom prst="roundRect">
              <a:avLst/>
            </a:prstGeom>
            <a:solidFill>
              <a:srgbClr val="1699F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4" name="Прямоугольник: скругленные углы 4">
              <a:extLst>
                <a:ext uri="{FF2B5EF4-FFF2-40B4-BE49-F238E27FC236}">
                  <a16:creationId xmlns:a16="http://schemas.microsoft.com/office/drawing/2014/main" id="{C79DDAF0-7124-4BB1-A1B5-7B0A97910A7A}"/>
                </a:ext>
              </a:extLst>
            </p:cNvPr>
            <p:cNvSpPr txBox="1"/>
            <p:nvPr/>
          </p:nvSpPr>
          <p:spPr>
            <a:xfrm>
              <a:off x="417152" y="22012"/>
              <a:ext cx="7511154" cy="40689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6.</a:t>
              </a:r>
              <a:r>
                <a:rPr lang="ru-RU" sz="1400" dirty="0"/>
                <a:t> Мероприятия по поддержанию проходимости дыхательных путей:</a:t>
              </a:r>
              <a:endParaRPr lang="ru-RU" sz="1400" b="0" kern="1200" dirty="0"/>
            </a:p>
          </p:txBody>
        </p:sp>
      </p:grpSp>
      <p:sp>
        <p:nvSpPr>
          <p:cNvPr id="45" name="TextBox 44">
            <a:extLst>
              <a:ext uri="{FF2B5EF4-FFF2-40B4-BE49-F238E27FC236}">
                <a16:creationId xmlns:a16="http://schemas.microsoft.com/office/drawing/2014/main" id="{936B02B6-F5FC-43B7-916B-D8172C859FFB}"/>
              </a:ext>
            </a:extLst>
          </p:cNvPr>
          <p:cNvSpPr txBox="1"/>
          <p:nvPr/>
        </p:nvSpPr>
        <p:spPr>
          <a:xfrm>
            <a:off x="766087" y="4133137"/>
            <a:ext cx="6892013" cy="646331"/>
          </a:xfrm>
          <a:prstGeom prst="rect">
            <a:avLst/>
          </a:prstGeom>
          <a:noFill/>
        </p:spPr>
        <p:txBody>
          <a:bodyPr wrap="square" rtlCol="0">
            <a:spAutoFit/>
          </a:bodyPr>
          <a:lstStyle/>
          <a:p>
            <a:pPr marL="228600" indent="-228600">
              <a:buFont typeface="+mj-lt"/>
              <a:buAutoNum type="arabicParenR"/>
            </a:pPr>
            <a:r>
              <a:rPr lang="ru-RU" sz="1200" dirty="0"/>
              <a:t>придание устойчивого бокового положения;</a:t>
            </a:r>
          </a:p>
          <a:p>
            <a:pPr marL="228600" indent="-228600">
              <a:buFont typeface="+mj-lt"/>
              <a:buAutoNum type="arabicParenR"/>
            </a:pPr>
            <a:r>
              <a:rPr lang="ru-RU" sz="1200" dirty="0"/>
              <a:t>запрокидывание головы с подъемом подбородка;</a:t>
            </a:r>
          </a:p>
          <a:p>
            <a:pPr marL="228600" indent="-228600">
              <a:buFont typeface="+mj-lt"/>
              <a:buAutoNum type="arabicParenR"/>
            </a:pPr>
            <a:r>
              <a:rPr lang="ru-RU" sz="1200" dirty="0"/>
              <a:t>выдвижение нижней челюсти.</a:t>
            </a:r>
          </a:p>
        </p:txBody>
      </p:sp>
      <p:sp>
        <p:nvSpPr>
          <p:cNvPr id="46" name="Прямоугольник 45">
            <a:extLst>
              <a:ext uri="{FF2B5EF4-FFF2-40B4-BE49-F238E27FC236}">
                <a16:creationId xmlns:a16="http://schemas.microsoft.com/office/drawing/2014/main" id="{4022F1E7-93FF-4122-AB9B-8F4DDE933BD1}"/>
              </a:ext>
            </a:extLst>
          </p:cNvPr>
          <p:cNvSpPr/>
          <p:nvPr/>
        </p:nvSpPr>
        <p:spPr>
          <a:xfrm>
            <a:off x="163373" y="5161609"/>
            <a:ext cx="8817254" cy="1491126"/>
          </a:xfrm>
          <a:prstGeom prst="rect">
            <a:avLst/>
          </a:prstGeom>
          <a:ln>
            <a:solidFill>
              <a:srgbClr val="1699F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47" name="Группа 46">
            <a:extLst>
              <a:ext uri="{FF2B5EF4-FFF2-40B4-BE49-F238E27FC236}">
                <a16:creationId xmlns:a16="http://schemas.microsoft.com/office/drawing/2014/main" id="{3FFDDBA3-8BA1-4AF5-9E1B-510194632A5A}"/>
              </a:ext>
            </a:extLst>
          </p:cNvPr>
          <p:cNvGrpSpPr/>
          <p:nvPr/>
        </p:nvGrpSpPr>
        <p:grpSpPr>
          <a:xfrm>
            <a:off x="576290" y="4933538"/>
            <a:ext cx="7991415" cy="545498"/>
            <a:chOff x="395140" y="0"/>
            <a:chExt cx="7555178" cy="450914"/>
          </a:xfrm>
        </p:grpSpPr>
        <p:sp>
          <p:nvSpPr>
            <p:cNvPr id="48" name="Прямоугольник: скругленные углы 47">
              <a:extLst>
                <a:ext uri="{FF2B5EF4-FFF2-40B4-BE49-F238E27FC236}">
                  <a16:creationId xmlns:a16="http://schemas.microsoft.com/office/drawing/2014/main" id="{5D65CA92-C4AB-47F8-9C05-EB781286B25F}"/>
                </a:ext>
              </a:extLst>
            </p:cNvPr>
            <p:cNvSpPr/>
            <p:nvPr/>
          </p:nvSpPr>
          <p:spPr>
            <a:xfrm>
              <a:off x="395140" y="0"/>
              <a:ext cx="7555178" cy="450914"/>
            </a:xfrm>
            <a:prstGeom prst="roundRect">
              <a:avLst/>
            </a:prstGeom>
            <a:solidFill>
              <a:srgbClr val="1699F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9" name="Прямоугольник: скругленные углы 4">
              <a:extLst>
                <a:ext uri="{FF2B5EF4-FFF2-40B4-BE49-F238E27FC236}">
                  <a16:creationId xmlns:a16="http://schemas.microsoft.com/office/drawing/2014/main" id="{AF2B2A3C-CB17-4826-9130-A0C0FDA316AA}"/>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7.</a:t>
              </a:r>
              <a:r>
                <a:rPr lang="ru-RU" sz="1400" dirty="0"/>
                <a:t> Мероприятия по обзорному осмотру пострадавшего и временной остановке наружного кровотечения:</a:t>
              </a:r>
              <a:endParaRPr lang="ru-RU" sz="1400" b="0" kern="1200" dirty="0"/>
            </a:p>
          </p:txBody>
        </p:sp>
      </p:grpSp>
      <p:sp>
        <p:nvSpPr>
          <p:cNvPr id="50" name="TextBox 49">
            <a:extLst>
              <a:ext uri="{FF2B5EF4-FFF2-40B4-BE49-F238E27FC236}">
                <a16:creationId xmlns:a16="http://schemas.microsoft.com/office/drawing/2014/main" id="{6A4D8069-D238-48C0-8C44-2C62F9C8B5DA}"/>
              </a:ext>
            </a:extLst>
          </p:cNvPr>
          <p:cNvSpPr txBox="1"/>
          <p:nvPr/>
        </p:nvSpPr>
        <p:spPr>
          <a:xfrm>
            <a:off x="766087" y="5452406"/>
            <a:ext cx="6892013" cy="1200329"/>
          </a:xfrm>
          <a:prstGeom prst="rect">
            <a:avLst/>
          </a:prstGeom>
          <a:noFill/>
        </p:spPr>
        <p:txBody>
          <a:bodyPr wrap="square" rtlCol="0">
            <a:spAutoFit/>
          </a:bodyPr>
          <a:lstStyle/>
          <a:p>
            <a:pPr marL="228600" indent="-228600">
              <a:buFont typeface="+mj-lt"/>
              <a:buAutoNum type="arabicParenR"/>
            </a:pPr>
            <a:r>
              <a:rPr lang="ru-RU" sz="1200" dirty="0"/>
              <a:t>обзорный осмотр пострадавшего на наличие кровотечений;</a:t>
            </a:r>
          </a:p>
          <a:p>
            <a:pPr marL="228600" indent="-228600">
              <a:buFont typeface="+mj-lt"/>
              <a:buAutoNum type="arabicParenR"/>
            </a:pPr>
            <a:r>
              <a:rPr lang="ru-RU" sz="1200" dirty="0"/>
              <a:t>пальцевое прижатие артерии;</a:t>
            </a:r>
          </a:p>
          <a:p>
            <a:pPr marL="228600" indent="-228600">
              <a:buFont typeface="+mj-lt"/>
              <a:buAutoNum type="arabicParenR"/>
            </a:pPr>
            <a:r>
              <a:rPr lang="ru-RU" sz="1200" dirty="0"/>
              <a:t>наложение жгута;</a:t>
            </a:r>
          </a:p>
          <a:p>
            <a:pPr marL="228600" indent="-228600">
              <a:buFont typeface="+mj-lt"/>
              <a:buAutoNum type="arabicParenR"/>
            </a:pPr>
            <a:r>
              <a:rPr lang="ru-RU" sz="1200" dirty="0"/>
              <a:t>максимальное сгибание конечности в суставе;</a:t>
            </a:r>
          </a:p>
          <a:p>
            <a:pPr marL="228600" indent="-228600">
              <a:buFont typeface="+mj-lt"/>
              <a:buAutoNum type="arabicParenR"/>
            </a:pPr>
            <a:r>
              <a:rPr lang="ru-RU" sz="1200" dirty="0"/>
              <a:t>прямое давление на рану;</a:t>
            </a:r>
          </a:p>
          <a:p>
            <a:pPr marL="228600" indent="-228600">
              <a:buFont typeface="+mj-lt"/>
              <a:buAutoNum type="arabicParenR"/>
            </a:pPr>
            <a:r>
              <a:rPr lang="ru-RU" sz="1200" dirty="0"/>
              <a:t>наложение давящей повязки.</a:t>
            </a:r>
          </a:p>
        </p:txBody>
      </p:sp>
    </p:spTree>
    <p:extLst>
      <p:ext uri="{BB962C8B-B14F-4D97-AF65-F5344CB8AC3E}">
        <p14:creationId xmlns:p14="http://schemas.microsoft.com/office/powerpoint/2010/main" val="2631762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a:extLst>
              <a:ext uri="{FF2B5EF4-FFF2-40B4-BE49-F238E27FC236}">
                <a16:creationId xmlns:a16="http://schemas.microsoft.com/office/drawing/2014/main" id="{2F679F7A-F6CE-4C33-9781-FA332DC1C937}"/>
              </a:ext>
            </a:extLst>
          </p:cNvPr>
          <p:cNvSpPr/>
          <p:nvPr/>
        </p:nvSpPr>
        <p:spPr>
          <a:xfrm>
            <a:off x="163373" y="534210"/>
            <a:ext cx="8817254" cy="3573267"/>
          </a:xfrm>
          <a:prstGeom prst="rect">
            <a:avLst/>
          </a:prstGeom>
          <a:ln>
            <a:solidFill>
              <a:srgbClr val="1699F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20" name="Группа 19">
            <a:extLst>
              <a:ext uri="{FF2B5EF4-FFF2-40B4-BE49-F238E27FC236}">
                <a16:creationId xmlns:a16="http://schemas.microsoft.com/office/drawing/2014/main" id="{5B399C52-00F1-4A90-B584-9F1720A268D0}"/>
              </a:ext>
            </a:extLst>
          </p:cNvPr>
          <p:cNvGrpSpPr/>
          <p:nvPr/>
        </p:nvGrpSpPr>
        <p:grpSpPr>
          <a:xfrm>
            <a:off x="576290" y="184450"/>
            <a:ext cx="7991415" cy="691375"/>
            <a:chOff x="395140" y="0"/>
            <a:chExt cx="7555178" cy="450914"/>
          </a:xfrm>
        </p:grpSpPr>
        <p:sp>
          <p:nvSpPr>
            <p:cNvPr id="21" name="Прямоугольник: скругленные углы 20">
              <a:extLst>
                <a:ext uri="{FF2B5EF4-FFF2-40B4-BE49-F238E27FC236}">
                  <a16:creationId xmlns:a16="http://schemas.microsoft.com/office/drawing/2014/main" id="{E70808C1-7492-482C-8416-502EDF96CA0E}"/>
                </a:ext>
              </a:extLst>
            </p:cNvPr>
            <p:cNvSpPr/>
            <p:nvPr/>
          </p:nvSpPr>
          <p:spPr>
            <a:xfrm>
              <a:off x="395140" y="0"/>
              <a:ext cx="7555178" cy="450914"/>
            </a:xfrm>
            <a:prstGeom prst="roundRect">
              <a:avLst/>
            </a:prstGeom>
            <a:solidFill>
              <a:srgbClr val="1699F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Прямоугольник: скругленные углы 4">
              <a:extLst>
                <a:ext uri="{FF2B5EF4-FFF2-40B4-BE49-F238E27FC236}">
                  <a16:creationId xmlns:a16="http://schemas.microsoft.com/office/drawing/2014/main" id="{8602DCB3-FEAC-4BBB-90A8-54EE52778A8A}"/>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8.</a:t>
              </a:r>
              <a:r>
                <a:rPr lang="ru-RU" sz="1400" dirty="0"/>
                <a:t> Мероприятия по подробному осмотру пострадавшего в целях выявления признаков травм, отравлений и других состояний, угрожающих его жизни и здоровью, и по оказанию первой помощи в случае выявления указанных состояний:</a:t>
              </a:r>
              <a:endParaRPr lang="ru-RU" sz="1400" b="0" kern="1200" dirty="0"/>
            </a:p>
          </p:txBody>
        </p:sp>
      </p:grpSp>
      <p:sp>
        <p:nvSpPr>
          <p:cNvPr id="23" name="TextBox 22">
            <a:extLst>
              <a:ext uri="{FF2B5EF4-FFF2-40B4-BE49-F238E27FC236}">
                <a16:creationId xmlns:a16="http://schemas.microsoft.com/office/drawing/2014/main" id="{6767F06D-3384-4431-B5C8-F2C123AE5E6A}"/>
              </a:ext>
            </a:extLst>
          </p:cNvPr>
          <p:cNvSpPr txBox="1"/>
          <p:nvPr/>
        </p:nvSpPr>
        <p:spPr>
          <a:xfrm>
            <a:off x="766086" y="875824"/>
            <a:ext cx="8214536" cy="3231654"/>
          </a:xfrm>
          <a:prstGeom prst="rect">
            <a:avLst/>
          </a:prstGeom>
          <a:noFill/>
        </p:spPr>
        <p:txBody>
          <a:bodyPr wrap="square" rtlCol="0">
            <a:spAutoFit/>
          </a:bodyPr>
          <a:lstStyle/>
          <a:p>
            <a:pPr marL="228600" indent="-228600" algn="just">
              <a:buFont typeface="+mj-lt"/>
              <a:buAutoNum type="arabicParenR"/>
            </a:pPr>
            <a:r>
              <a:rPr lang="ru-RU" sz="1200" dirty="0"/>
              <a:t>проведение осмотра головы;</a:t>
            </a:r>
          </a:p>
          <a:p>
            <a:pPr marL="228600" indent="-228600" algn="just">
              <a:buFont typeface="+mj-lt"/>
              <a:buAutoNum type="arabicParenR"/>
            </a:pPr>
            <a:r>
              <a:rPr lang="ru-RU" sz="1200" dirty="0"/>
              <a:t>проведение осмотра шеи;</a:t>
            </a:r>
          </a:p>
          <a:p>
            <a:pPr marL="228600" indent="-228600" algn="just">
              <a:buFont typeface="+mj-lt"/>
              <a:buAutoNum type="arabicParenR"/>
            </a:pPr>
            <a:r>
              <a:rPr lang="ru-RU" sz="1200" dirty="0"/>
              <a:t>проведение осмотра груди;</a:t>
            </a:r>
          </a:p>
          <a:p>
            <a:pPr marL="228600" indent="-228600" algn="just">
              <a:buFont typeface="+mj-lt"/>
              <a:buAutoNum type="arabicParenR"/>
            </a:pPr>
            <a:r>
              <a:rPr lang="ru-RU" sz="1200" dirty="0"/>
              <a:t>проведение осмотра спины;</a:t>
            </a:r>
          </a:p>
          <a:p>
            <a:pPr marL="228600" indent="-228600" algn="just">
              <a:buFont typeface="+mj-lt"/>
              <a:buAutoNum type="arabicParenR"/>
            </a:pPr>
            <a:r>
              <a:rPr lang="ru-RU" sz="1200" dirty="0"/>
              <a:t>проведение осмотра живота и таза;</a:t>
            </a:r>
          </a:p>
          <a:p>
            <a:pPr marL="228600" indent="-228600" algn="just">
              <a:buFont typeface="+mj-lt"/>
              <a:buAutoNum type="arabicParenR"/>
            </a:pPr>
            <a:r>
              <a:rPr lang="ru-RU" sz="1200" dirty="0"/>
              <a:t>проведение осмотра конечностей;</a:t>
            </a:r>
          </a:p>
          <a:p>
            <a:pPr marL="228600" indent="-228600" algn="just">
              <a:buFont typeface="+mj-lt"/>
              <a:buAutoNum type="arabicParenR"/>
            </a:pPr>
            <a:r>
              <a:rPr lang="ru-RU" sz="1200" dirty="0"/>
              <a:t>наложение повязок при травмах различных областей тела, в том числе </a:t>
            </a:r>
            <a:r>
              <a:rPr lang="ru-RU" sz="1200" dirty="0" err="1"/>
              <a:t>окклюзионной</a:t>
            </a:r>
            <a:r>
              <a:rPr lang="ru-RU" sz="1200" dirty="0"/>
              <a:t> (герметизирующей) при ранении грудной клетки;</a:t>
            </a:r>
          </a:p>
          <a:p>
            <a:pPr marL="228600" indent="-228600" algn="just">
              <a:buFont typeface="+mj-lt"/>
              <a:buAutoNum type="arabicParenR"/>
            </a:pPr>
            <a:r>
              <a:rPr lang="ru-RU" sz="1200" dirty="0"/>
              <a:t>проведение иммобилизации (с помощью подручных средств, </a:t>
            </a:r>
            <a:r>
              <a:rPr lang="ru-RU" sz="1200" dirty="0" err="1"/>
              <a:t>аутоиммобилизация</a:t>
            </a:r>
            <a:r>
              <a:rPr lang="ru-RU" sz="1200" dirty="0"/>
              <a:t>, с использованием медицинских изделий для оказания первой помощи);</a:t>
            </a:r>
          </a:p>
          <a:p>
            <a:pPr marL="228600" indent="-228600" algn="just">
              <a:buFont typeface="+mj-lt"/>
              <a:buAutoNum type="arabicParenR"/>
            </a:pPr>
            <a:r>
              <a:rPr lang="ru-RU" sz="1200" dirty="0"/>
              <a:t>фиксация шейного отдела позвоночника (вручную, подручными средствами, с использованием медицинских изделий для оказания первой помощи);</a:t>
            </a:r>
          </a:p>
          <a:p>
            <a:pPr marL="228600" indent="-228600" algn="just">
              <a:buFont typeface="+mj-lt"/>
              <a:buAutoNum type="arabicParenR"/>
            </a:pPr>
            <a:r>
              <a:rPr lang="ru-RU" sz="1200" dirty="0"/>
              <a:t>прекращение воздействия опасных химических веществ на пострадавшего (промывание желудка путем приема воды и вызывания рвоты, удаление с поврежденной поверхности и промывание поврежденной поверхности проточной водой);</a:t>
            </a:r>
          </a:p>
          <a:p>
            <a:pPr marL="228600" indent="-228600" algn="just">
              <a:buFont typeface="+mj-lt"/>
              <a:buAutoNum type="arabicParenR"/>
            </a:pPr>
            <a:r>
              <a:rPr lang="ru-RU" sz="1200" dirty="0"/>
              <a:t>местное охлаждение при травмах, термических ожогах и иных воздействиях высоких температур или теплового излучения;</a:t>
            </a:r>
          </a:p>
          <a:p>
            <a:pPr marL="228600" indent="-228600" algn="just">
              <a:buFont typeface="+mj-lt"/>
              <a:buAutoNum type="arabicParenR"/>
            </a:pPr>
            <a:r>
              <a:rPr lang="ru-RU" sz="1200" dirty="0"/>
              <a:t>термоизоляция при отморожениях и других эффектах воздействия низких температур.</a:t>
            </a:r>
          </a:p>
        </p:txBody>
      </p:sp>
      <p:grpSp>
        <p:nvGrpSpPr>
          <p:cNvPr id="24" name="Группа 23">
            <a:extLst>
              <a:ext uri="{FF2B5EF4-FFF2-40B4-BE49-F238E27FC236}">
                <a16:creationId xmlns:a16="http://schemas.microsoft.com/office/drawing/2014/main" id="{362E19AA-485D-4D28-B1FE-30A5C7A6ED63}"/>
              </a:ext>
            </a:extLst>
          </p:cNvPr>
          <p:cNvGrpSpPr/>
          <p:nvPr/>
        </p:nvGrpSpPr>
        <p:grpSpPr>
          <a:xfrm>
            <a:off x="576290" y="4276391"/>
            <a:ext cx="7991415" cy="326090"/>
            <a:chOff x="395140" y="0"/>
            <a:chExt cx="7555178" cy="450914"/>
          </a:xfrm>
        </p:grpSpPr>
        <p:sp>
          <p:nvSpPr>
            <p:cNvPr id="25" name="Прямоугольник: скругленные углы 24">
              <a:extLst>
                <a:ext uri="{FF2B5EF4-FFF2-40B4-BE49-F238E27FC236}">
                  <a16:creationId xmlns:a16="http://schemas.microsoft.com/office/drawing/2014/main" id="{0F2F3F73-F8B6-4852-BCFB-3A0A82D529B5}"/>
                </a:ext>
              </a:extLst>
            </p:cNvPr>
            <p:cNvSpPr/>
            <p:nvPr/>
          </p:nvSpPr>
          <p:spPr>
            <a:xfrm>
              <a:off x="395140" y="0"/>
              <a:ext cx="7555178" cy="450914"/>
            </a:xfrm>
            <a:prstGeom prst="roundRect">
              <a:avLst/>
            </a:prstGeom>
            <a:solidFill>
              <a:srgbClr val="1699F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Прямоугольник: скругленные углы 4">
              <a:extLst>
                <a:ext uri="{FF2B5EF4-FFF2-40B4-BE49-F238E27FC236}">
                  <a16:creationId xmlns:a16="http://schemas.microsoft.com/office/drawing/2014/main" id="{1C048B4C-335B-42A4-AA9A-9148ABC42BD5}"/>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9.</a:t>
              </a:r>
              <a:r>
                <a:rPr lang="ru-RU" sz="1400" dirty="0"/>
                <a:t> Придание пострадавшему оптимального положения тела.</a:t>
              </a:r>
              <a:endParaRPr lang="ru-RU" sz="1400" b="0" kern="1200" dirty="0"/>
            </a:p>
          </p:txBody>
        </p:sp>
      </p:grpSp>
      <p:grpSp>
        <p:nvGrpSpPr>
          <p:cNvPr id="27" name="Группа 26">
            <a:extLst>
              <a:ext uri="{FF2B5EF4-FFF2-40B4-BE49-F238E27FC236}">
                <a16:creationId xmlns:a16="http://schemas.microsoft.com/office/drawing/2014/main" id="{73946E5A-60C5-4FEC-803B-75048352DD99}"/>
              </a:ext>
            </a:extLst>
          </p:cNvPr>
          <p:cNvGrpSpPr/>
          <p:nvPr/>
        </p:nvGrpSpPr>
        <p:grpSpPr>
          <a:xfrm>
            <a:off x="576290" y="4756450"/>
            <a:ext cx="7991415" cy="486109"/>
            <a:chOff x="395140" y="0"/>
            <a:chExt cx="7555178" cy="450914"/>
          </a:xfrm>
        </p:grpSpPr>
        <p:sp>
          <p:nvSpPr>
            <p:cNvPr id="28" name="Прямоугольник: скругленные углы 27">
              <a:extLst>
                <a:ext uri="{FF2B5EF4-FFF2-40B4-BE49-F238E27FC236}">
                  <a16:creationId xmlns:a16="http://schemas.microsoft.com/office/drawing/2014/main" id="{6C87FB03-4AB3-41AE-A61D-87B3A0E07D65}"/>
                </a:ext>
              </a:extLst>
            </p:cNvPr>
            <p:cNvSpPr/>
            <p:nvPr/>
          </p:nvSpPr>
          <p:spPr>
            <a:xfrm>
              <a:off x="395140" y="0"/>
              <a:ext cx="7555178" cy="450914"/>
            </a:xfrm>
            <a:prstGeom prst="roundRect">
              <a:avLst/>
            </a:prstGeom>
            <a:solidFill>
              <a:srgbClr val="1699F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Прямоугольник: скругленные углы 4">
              <a:extLst>
                <a:ext uri="{FF2B5EF4-FFF2-40B4-BE49-F238E27FC236}">
                  <a16:creationId xmlns:a16="http://schemas.microsoft.com/office/drawing/2014/main" id="{582E91D3-243A-4731-862D-CDB892E788EF}"/>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10.</a:t>
              </a:r>
              <a:r>
                <a:rPr lang="ru-RU" sz="1400" dirty="0"/>
                <a:t> Контроль состояния пострадавшего (сознание, дыхание, кровообращение) и оказание психологической поддержки.</a:t>
              </a:r>
              <a:endParaRPr lang="ru-RU" sz="1400" b="0" kern="1200" dirty="0"/>
            </a:p>
          </p:txBody>
        </p:sp>
      </p:grpSp>
      <p:grpSp>
        <p:nvGrpSpPr>
          <p:cNvPr id="30" name="Группа 29">
            <a:extLst>
              <a:ext uri="{FF2B5EF4-FFF2-40B4-BE49-F238E27FC236}">
                <a16:creationId xmlns:a16="http://schemas.microsoft.com/office/drawing/2014/main" id="{4C9F797C-561B-4BF6-B06A-116CA1BB1159}"/>
              </a:ext>
            </a:extLst>
          </p:cNvPr>
          <p:cNvGrpSpPr/>
          <p:nvPr/>
        </p:nvGrpSpPr>
        <p:grpSpPr>
          <a:xfrm>
            <a:off x="576290" y="5404150"/>
            <a:ext cx="7991415" cy="707090"/>
            <a:chOff x="395140" y="0"/>
            <a:chExt cx="7555178" cy="450914"/>
          </a:xfrm>
        </p:grpSpPr>
        <p:sp>
          <p:nvSpPr>
            <p:cNvPr id="31" name="Прямоугольник: скругленные углы 30">
              <a:extLst>
                <a:ext uri="{FF2B5EF4-FFF2-40B4-BE49-F238E27FC236}">
                  <a16:creationId xmlns:a16="http://schemas.microsoft.com/office/drawing/2014/main" id="{E695790D-8822-47F3-9ED0-BD8FAD239DD4}"/>
                </a:ext>
              </a:extLst>
            </p:cNvPr>
            <p:cNvSpPr/>
            <p:nvPr/>
          </p:nvSpPr>
          <p:spPr>
            <a:xfrm>
              <a:off x="395140" y="0"/>
              <a:ext cx="7555178" cy="450914"/>
            </a:xfrm>
            <a:prstGeom prst="roundRect">
              <a:avLst/>
            </a:prstGeom>
            <a:solidFill>
              <a:srgbClr val="1699F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 name="Прямоугольник: скругленные углы 4">
              <a:extLst>
                <a:ext uri="{FF2B5EF4-FFF2-40B4-BE49-F238E27FC236}">
                  <a16:creationId xmlns:a16="http://schemas.microsoft.com/office/drawing/2014/main" id="{8E76D8B8-C092-4A5D-ADB0-7A66AB5B9E2D}"/>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11.</a:t>
              </a:r>
              <a:r>
                <a:rPr lang="ru-RU" sz="1400" dirty="0"/>
                <a:t> Передача пострадавшего бригаде скорой медицинской помощи, другим специальным службам, сотрудники которых обязаны оказывать первую помощь в соответствии с федеральным законом или со специальным правилом.</a:t>
              </a:r>
              <a:endParaRPr lang="ru-RU" sz="1400" b="0" kern="1200" dirty="0"/>
            </a:p>
          </p:txBody>
        </p:sp>
      </p:grpSp>
    </p:spTree>
    <p:extLst>
      <p:ext uri="{BB962C8B-B14F-4D97-AF65-F5344CB8AC3E}">
        <p14:creationId xmlns:p14="http://schemas.microsoft.com/office/powerpoint/2010/main" val="3225619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749178-80BE-443E-B317-C7752836F2B0}"/>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Современные наборы средств и устройств, использующиеся для оказания первой помощи</a:t>
            </a:r>
          </a:p>
        </p:txBody>
      </p:sp>
      <p:sp>
        <p:nvSpPr>
          <p:cNvPr id="4" name="TextBox 3">
            <a:extLst>
              <a:ext uri="{FF2B5EF4-FFF2-40B4-BE49-F238E27FC236}">
                <a16:creationId xmlns:a16="http://schemas.microsoft.com/office/drawing/2014/main" id="{9F6C6E96-4363-450A-957A-18420A5BC709}"/>
              </a:ext>
            </a:extLst>
          </p:cNvPr>
          <p:cNvSpPr txBox="1"/>
          <p:nvPr/>
        </p:nvSpPr>
        <p:spPr>
          <a:xfrm>
            <a:off x="132862" y="509563"/>
            <a:ext cx="8878276" cy="738664"/>
          </a:xfrm>
          <a:prstGeom prst="rect">
            <a:avLst/>
          </a:prstGeom>
          <a:noFill/>
        </p:spPr>
        <p:txBody>
          <a:bodyPr wrap="square" rtlCol="0">
            <a:spAutoFit/>
          </a:bodyPr>
          <a:lstStyle/>
          <a:p>
            <a:pPr algn="just">
              <a:spcBef>
                <a:spcPts val="600"/>
              </a:spcBef>
            </a:pPr>
            <a:r>
              <a:rPr lang="ru-RU" sz="1400" dirty="0"/>
              <a:t>К наиболее распространенным в Российской Федерации наборам средств и устройств, использующихся для оказания первой помощи, относятся «Аптечка первой помощи (автомобильная)» и «Аптечка для оказания первой помощи работникам».</a:t>
            </a:r>
          </a:p>
        </p:txBody>
      </p:sp>
      <p:sp>
        <p:nvSpPr>
          <p:cNvPr id="5" name="TextBox 4">
            <a:extLst>
              <a:ext uri="{FF2B5EF4-FFF2-40B4-BE49-F238E27FC236}">
                <a16:creationId xmlns:a16="http://schemas.microsoft.com/office/drawing/2014/main" id="{07C83253-7DD2-4D2F-8BC4-278806B0FA8A}"/>
              </a:ext>
            </a:extLst>
          </p:cNvPr>
          <p:cNvSpPr txBox="1"/>
          <p:nvPr/>
        </p:nvSpPr>
        <p:spPr>
          <a:xfrm>
            <a:off x="132861" y="1248227"/>
            <a:ext cx="8878276" cy="1600438"/>
          </a:xfrm>
          <a:prstGeom prst="rect">
            <a:avLst/>
          </a:prstGeom>
          <a:noFill/>
        </p:spPr>
        <p:txBody>
          <a:bodyPr wrap="square" rtlCol="0">
            <a:spAutoFit/>
          </a:bodyPr>
          <a:lstStyle/>
          <a:p>
            <a:pPr algn="just">
              <a:spcBef>
                <a:spcPts val="600"/>
              </a:spcBef>
            </a:pPr>
            <a:r>
              <a:rPr lang="ru-RU" sz="1400" dirty="0">
                <a:solidFill>
                  <a:srgbClr val="FF0000"/>
                </a:solidFill>
              </a:rPr>
              <a:t>«Аптечка первой помощи (автомобильная)»</a:t>
            </a:r>
            <a:r>
              <a:rPr lang="ru-RU" sz="1400" dirty="0"/>
              <a:t> предназначена для оказания первой помощи пострадавшим в дорожно-транспортных происшествиях (состав утвержден </a:t>
            </a:r>
            <a:r>
              <a:rPr lang="ru-RU" sz="1400" dirty="0">
                <a:solidFill>
                  <a:srgbClr val="0070C0"/>
                </a:solidFill>
              </a:rPr>
              <a:t>приказом Министерства здравоохранения и медицинской промышленности Российской Федерации от 20 августа 1996 г. № 325</a:t>
            </a:r>
            <a:r>
              <a:rPr lang="ru-RU" sz="1400" dirty="0"/>
              <a:t>). Состав аптечки рассчитан на оказание первой помощи при травмах и угрожающих жизни состояниях и является обязательным (</a:t>
            </a:r>
            <a:r>
              <a:rPr lang="ru-RU" sz="1400" dirty="0">
                <a:solidFill>
                  <a:srgbClr val="00B050"/>
                </a:solidFill>
              </a:rPr>
              <a:t>замена компонентов аптечки не допускается!</a:t>
            </a:r>
            <a:r>
              <a:rPr lang="ru-RU" sz="1400" dirty="0"/>
              <a:t>). </a:t>
            </a:r>
            <a:r>
              <a:rPr lang="ru-RU" sz="1400" dirty="0">
                <a:solidFill>
                  <a:srgbClr val="00B050"/>
                </a:solidFill>
              </a:rPr>
              <a:t>При этом водитель может по своему усмотрению дополнительно хранить в аптечке лекарственные средства и медицинские изделия для личного пользования, принимаемые им самостоятельно или рекомендованные лечащим врачом и находящиеся в свободной продаже в аптеках.</a:t>
            </a:r>
          </a:p>
        </p:txBody>
      </p:sp>
      <p:sp>
        <p:nvSpPr>
          <p:cNvPr id="6" name="TextBox 5">
            <a:extLst>
              <a:ext uri="{FF2B5EF4-FFF2-40B4-BE49-F238E27FC236}">
                <a16:creationId xmlns:a16="http://schemas.microsoft.com/office/drawing/2014/main" id="{E983E1C6-E419-4B11-A5BF-4D4D30262AED}"/>
              </a:ext>
            </a:extLst>
          </p:cNvPr>
          <p:cNvSpPr txBox="1"/>
          <p:nvPr/>
        </p:nvSpPr>
        <p:spPr>
          <a:xfrm>
            <a:off x="132861" y="2848665"/>
            <a:ext cx="8878276" cy="1461939"/>
          </a:xfrm>
          <a:prstGeom prst="rect">
            <a:avLst/>
          </a:prstGeom>
          <a:noFill/>
        </p:spPr>
        <p:txBody>
          <a:bodyPr wrap="square" rtlCol="0">
            <a:spAutoFit/>
          </a:bodyPr>
          <a:lstStyle/>
          <a:p>
            <a:pPr algn="just"/>
            <a:r>
              <a:rPr lang="ru-RU" sz="1400" dirty="0">
                <a:solidFill>
                  <a:srgbClr val="0070C0"/>
                </a:solidFill>
              </a:rPr>
              <a:t>Состав</a:t>
            </a:r>
            <a:r>
              <a:rPr lang="ru-RU" sz="1400" dirty="0"/>
              <a:t> </a:t>
            </a:r>
            <a:r>
              <a:rPr lang="ru-RU" sz="1400" dirty="0">
                <a:solidFill>
                  <a:srgbClr val="FF0000"/>
                </a:solidFill>
              </a:rPr>
              <a:t>«Аптечки для оказания первой помощи работникам»</a:t>
            </a:r>
            <a:r>
              <a:rPr lang="ru-RU" sz="1400" dirty="0"/>
              <a:t> утвержден </a:t>
            </a:r>
            <a:r>
              <a:rPr lang="ru-RU" sz="1400" dirty="0">
                <a:solidFill>
                  <a:srgbClr val="0070C0"/>
                </a:solidFill>
              </a:rPr>
              <a:t>приказом Минздравсоцразвития РФ от 05.03.2011 г. N 169н</a:t>
            </a:r>
            <a:r>
              <a:rPr lang="ru-RU" sz="1400" dirty="0"/>
              <a:t> «Об утверждении требований к комплектации изделиями медицинского назначения аптечек для оказания первой помощи работникам». В аптечке находятся все необходимые средства, с помощью которых можно оказать первую помощь в организациях, на предприятиях и т.д.</a:t>
            </a:r>
          </a:p>
          <a:p>
            <a:pPr algn="just">
              <a:spcBef>
                <a:spcPts val="600"/>
              </a:spcBef>
            </a:pPr>
            <a:r>
              <a:rPr lang="ru-RU" sz="1400" dirty="0"/>
              <a:t>Пополнять аптечку первой помощи необходимо по мере израсходования ее компонентов и/или истечения их срока годности.</a:t>
            </a:r>
          </a:p>
        </p:txBody>
      </p:sp>
    </p:spTree>
    <p:extLst>
      <p:ext uri="{BB962C8B-B14F-4D97-AF65-F5344CB8AC3E}">
        <p14:creationId xmlns:p14="http://schemas.microsoft.com/office/powerpoint/2010/main" val="4263310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a:extLst>
              <a:ext uri="{FF2B5EF4-FFF2-40B4-BE49-F238E27FC236}">
                <a16:creationId xmlns:a16="http://schemas.microsoft.com/office/drawing/2014/main" id="{7602D9EE-8ED1-492D-8C02-B882F0C20B0B}"/>
              </a:ext>
            </a:extLst>
          </p:cNvPr>
          <p:cNvSpPr/>
          <p:nvPr/>
        </p:nvSpPr>
        <p:spPr>
          <a:xfrm>
            <a:off x="4876803" y="1449347"/>
            <a:ext cx="2422770" cy="18511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a:extLst>
              <a:ext uri="{FF2B5EF4-FFF2-40B4-BE49-F238E27FC236}">
                <a16:creationId xmlns:a16="http://schemas.microsoft.com/office/drawing/2014/main" id="{EFEBA08D-CBF9-4455-89B1-8A328837D813}"/>
              </a:ext>
            </a:extLst>
          </p:cNvPr>
          <p:cNvSpPr/>
          <p:nvPr/>
        </p:nvSpPr>
        <p:spPr>
          <a:xfrm>
            <a:off x="1934310" y="909564"/>
            <a:ext cx="3970214" cy="5539778"/>
          </a:xfrm>
          <a:prstGeom prst="downArrow">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extBox 1">
            <a:extLst>
              <a:ext uri="{FF2B5EF4-FFF2-40B4-BE49-F238E27FC236}">
                <a16:creationId xmlns:a16="http://schemas.microsoft.com/office/drawing/2014/main" id="{053EF5C9-719B-49E1-AA46-C4B18C0B1CF8}"/>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Последовательность действий на месте происшествия</a:t>
            </a:r>
          </a:p>
        </p:txBody>
      </p:sp>
      <p:sp>
        <p:nvSpPr>
          <p:cNvPr id="3" name="TextBox 2">
            <a:extLst>
              <a:ext uri="{FF2B5EF4-FFF2-40B4-BE49-F238E27FC236}">
                <a16:creationId xmlns:a16="http://schemas.microsoft.com/office/drawing/2014/main" id="{963A9BB5-315B-499D-A7E5-877A932D00B7}"/>
              </a:ext>
            </a:extLst>
          </p:cNvPr>
          <p:cNvSpPr txBox="1"/>
          <p:nvPr/>
        </p:nvSpPr>
        <p:spPr>
          <a:xfrm>
            <a:off x="523637" y="601787"/>
            <a:ext cx="6775937" cy="307777"/>
          </a:xfrm>
          <a:prstGeom prst="rect">
            <a:avLst/>
          </a:prstGeom>
          <a:noFill/>
          <a:ln w="12700">
            <a:solidFill>
              <a:srgbClr val="00B050"/>
            </a:solidFill>
          </a:ln>
        </p:spPr>
        <p:txBody>
          <a:bodyPr wrap="square" rtlCol="0">
            <a:spAutoFit/>
          </a:bodyPr>
          <a:lstStyle/>
          <a:p>
            <a:pPr algn="ctr"/>
            <a:r>
              <a:rPr lang="ru-RU" sz="1400" dirty="0"/>
              <a:t>Оценка обстановки и устранение угрожающих факторов</a:t>
            </a:r>
          </a:p>
        </p:txBody>
      </p:sp>
      <p:sp>
        <p:nvSpPr>
          <p:cNvPr id="4" name="TextBox 3">
            <a:extLst>
              <a:ext uri="{FF2B5EF4-FFF2-40B4-BE49-F238E27FC236}">
                <a16:creationId xmlns:a16="http://schemas.microsoft.com/office/drawing/2014/main" id="{651577F0-FC00-49F7-9F82-1B48C3E29B60}"/>
              </a:ext>
            </a:extLst>
          </p:cNvPr>
          <p:cNvSpPr txBox="1"/>
          <p:nvPr/>
        </p:nvSpPr>
        <p:spPr>
          <a:xfrm>
            <a:off x="523637" y="1110310"/>
            <a:ext cx="6775937" cy="307777"/>
          </a:xfrm>
          <a:prstGeom prst="rect">
            <a:avLst/>
          </a:prstGeom>
          <a:noFill/>
          <a:ln w="12700">
            <a:solidFill>
              <a:srgbClr val="00B050"/>
            </a:solidFill>
          </a:ln>
        </p:spPr>
        <p:txBody>
          <a:bodyPr wrap="square" rtlCol="0">
            <a:spAutoFit/>
          </a:bodyPr>
          <a:lstStyle>
            <a:defPPr>
              <a:defRPr lang="en-US"/>
            </a:defPPr>
            <a:lvl1pPr algn="ctr">
              <a:defRPr sz="1400"/>
            </a:lvl1pPr>
          </a:lstStyle>
          <a:p>
            <a:r>
              <a:rPr lang="ru-RU" dirty="0"/>
              <a:t>Определение наличия сознания у пострадавшего</a:t>
            </a:r>
          </a:p>
        </p:txBody>
      </p:sp>
      <p:sp>
        <p:nvSpPr>
          <p:cNvPr id="5" name="TextBox 4">
            <a:extLst>
              <a:ext uri="{FF2B5EF4-FFF2-40B4-BE49-F238E27FC236}">
                <a16:creationId xmlns:a16="http://schemas.microsoft.com/office/drawing/2014/main" id="{2C1E436E-2D23-4A73-BA6D-F02F3002DB86}"/>
              </a:ext>
            </a:extLst>
          </p:cNvPr>
          <p:cNvSpPr txBox="1"/>
          <p:nvPr/>
        </p:nvSpPr>
        <p:spPr>
          <a:xfrm>
            <a:off x="523637" y="1665723"/>
            <a:ext cx="6775937" cy="307777"/>
          </a:xfrm>
          <a:prstGeom prst="rect">
            <a:avLst/>
          </a:prstGeom>
          <a:noFill/>
          <a:ln w="12700">
            <a:solidFill>
              <a:srgbClr val="00B050"/>
            </a:solidFill>
          </a:ln>
        </p:spPr>
        <p:txBody>
          <a:bodyPr wrap="square" rtlCol="0">
            <a:spAutoFit/>
          </a:bodyPr>
          <a:lstStyle>
            <a:defPPr>
              <a:defRPr lang="en-US"/>
            </a:defPPr>
            <a:lvl1pPr algn="ctr">
              <a:defRPr sz="1400"/>
            </a:lvl1pPr>
          </a:lstStyle>
          <a:p>
            <a:r>
              <a:rPr lang="ru-RU" dirty="0"/>
              <a:t>Восстановление проходимости дыхательных путей и определение наличия дыхания</a:t>
            </a:r>
          </a:p>
        </p:txBody>
      </p:sp>
      <p:sp>
        <p:nvSpPr>
          <p:cNvPr id="6" name="TextBox 5">
            <a:extLst>
              <a:ext uri="{FF2B5EF4-FFF2-40B4-BE49-F238E27FC236}">
                <a16:creationId xmlns:a16="http://schemas.microsoft.com/office/drawing/2014/main" id="{0E3FF054-3847-47D3-9E1D-07CD27935BF3}"/>
              </a:ext>
            </a:extLst>
          </p:cNvPr>
          <p:cNvSpPr txBox="1"/>
          <p:nvPr/>
        </p:nvSpPr>
        <p:spPr>
          <a:xfrm>
            <a:off x="523637" y="2221136"/>
            <a:ext cx="6775937" cy="307777"/>
          </a:xfrm>
          <a:prstGeom prst="rect">
            <a:avLst/>
          </a:prstGeom>
          <a:noFill/>
          <a:ln w="12700">
            <a:solidFill>
              <a:srgbClr val="00B050"/>
            </a:solidFill>
          </a:ln>
        </p:spPr>
        <p:txBody>
          <a:bodyPr wrap="square" rtlCol="0">
            <a:spAutoFit/>
          </a:bodyPr>
          <a:lstStyle>
            <a:defPPr>
              <a:defRPr lang="en-US"/>
            </a:defPPr>
            <a:lvl1pPr algn="ctr">
              <a:defRPr sz="1400"/>
            </a:lvl1pPr>
          </a:lstStyle>
          <a:p>
            <a:r>
              <a:rPr lang="ru-RU" dirty="0"/>
              <a:t>Вызов скорой медицинской помощи по номеру 03, 103 или 112</a:t>
            </a:r>
          </a:p>
        </p:txBody>
      </p:sp>
      <p:sp>
        <p:nvSpPr>
          <p:cNvPr id="7" name="TextBox 6">
            <a:extLst>
              <a:ext uri="{FF2B5EF4-FFF2-40B4-BE49-F238E27FC236}">
                <a16:creationId xmlns:a16="http://schemas.microsoft.com/office/drawing/2014/main" id="{C5C00ED4-5D54-4832-9282-5D6ED0DF742B}"/>
              </a:ext>
            </a:extLst>
          </p:cNvPr>
          <p:cNvSpPr txBox="1"/>
          <p:nvPr/>
        </p:nvSpPr>
        <p:spPr>
          <a:xfrm>
            <a:off x="523637" y="2729659"/>
            <a:ext cx="6775937" cy="307777"/>
          </a:xfrm>
          <a:prstGeom prst="rect">
            <a:avLst/>
          </a:prstGeom>
          <a:noFill/>
          <a:ln w="12700">
            <a:solidFill>
              <a:srgbClr val="00B050"/>
            </a:solidFill>
          </a:ln>
        </p:spPr>
        <p:txBody>
          <a:bodyPr wrap="square" rtlCol="0">
            <a:spAutoFit/>
          </a:bodyPr>
          <a:lstStyle>
            <a:defPPr>
              <a:defRPr lang="en-US"/>
            </a:defPPr>
            <a:lvl1pPr algn="ctr">
              <a:defRPr sz="1400"/>
            </a:lvl1pPr>
          </a:lstStyle>
          <a:p>
            <a:r>
              <a:rPr lang="ru-RU" dirty="0"/>
              <a:t>Проведение сердечно-лёгочной реанимации</a:t>
            </a:r>
          </a:p>
        </p:txBody>
      </p:sp>
      <p:sp>
        <p:nvSpPr>
          <p:cNvPr id="9" name="TextBox 8">
            <a:extLst>
              <a:ext uri="{FF2B5EF4-FFF2-40B4-BE49-F238E27FC236}">
                <a16:creationId xmlns:a16="http://schemas.microsoft.com/office/drawing/2014/main" id="{4D6B9AA5-CABC-4695-8F12-87C22AD02D44}"/>
              </a:ext>
            </a:extLst>
          </p:cNvPr>
          <p:cNvSpPr txBox="1"/>
          <p:nvPr/>
        </p:nvSpPr>
        <p:spPr>
          <a:xfrm>
            <a:off x="523637" y="3238182"/>
            <a:ext cx="6775937" cy="307777"/>
          </a:xfrm>
          <a:prstGeom prst="rect">
            <a:avLst/>
          </a:prstGeom>
          <a:noFill/>
          <a:ln w="12700">
            <a:solidFill>
              <a:srgbClr val="00B050"/>
            </a:solidFill>
          </a:ln>
        </p:spPr>
        <p:txBody>
          <a:bodyPr wrap="square" rtlCol="0">
            <a:spAutoFit/>
          </a:bodyPr>
          <a:lstStyle>
            <a:defPPr>
              <a:defRPr lang="en-US"/>
            </a:defPPr>
            <a:lvl1pPr algn="ctr">
              <a:defRPr sz="1400"/>
            </a:lvl1pPr>
          </a:lstStyle>
          <a:p>
            <a:r>
              <a:rPr lang="ru-RU" dirty="0"/>
              <a:t>Поддержание проходимости дыхательных путей</a:t>
            </a:r>
          </a:p>
        </p:txBody>
      </p:sp>
      <p:sp>
        <p:nvSpPr>
          <p:cNvPr id="10" name="TextBox 9">
            <a:extLst>
              <a:ext uri="{FF2B5EF4-FFF2-40B4-BE49-F238E27FC236}">
                <a16:creationId xmlns:a16="http://schemas.microsoft.com/office/drawing/2014/main" id="{53DABA45-CDE9-4C43-9900-2D5C6ADF7AEA}"/>
              </a:ext>
            </a:extLst>
          </p:cNvPr>
          <p:cNvSpPr txBox="1"/>
          <p:nvPr/>
        </p:nvSpPr>
        <p:spPr>
          <a:xfrm>
            <a:off x="523637" y="3746705"/>
            <a:ext cx="6775937" cy="307777"/>
          </a:xfrm>
          <a:prstGeom prst="rect">
            <a:avLst/>
          </a:prstGeom>
          <a:noFill/>
          <a:ln w="12700">
            <a:solidFill>
              <a:srgbClr val="00B050"/>
            </a:solidFill>
          </a:ln>
        </p:spPr>
        <p:txBody>
          <a:bodyPr wrap="square" rtlCol="0">
            <a:spAutoFit/>
          </a:bodyPr>
          <a:lstStyle>
            <a:defPPr>
              <a:defRPr lang="en-US"/>
            </a:defPPr>
            <a:lvl1pPr algn="ctr">
              <a:defRPr sz="1400"/>
            </a:lvl1pPr>
          </a:lstStyle>
          <a:p>
            <a:r>
              <a:rPr lang="ru-RU" dirty="0"/>
              <a:t>Обзорный осмотр пострадавшего и временная остановка наружного кровотечения</a:t>
            </a:r>
          </a:p>
        </p:txBody>
      </p:sp>
      <p:sp>
        <p:nvSpPr>
          <p:cNvPr id="11" name="TextBox 10">
            <a:extLst>
              <a:ext uri="{FF2B5EF4-FFF2-40B4-BE49-F238E27FC236}">
                <a16:creationId xmlns:a16="http://schemas.microsoft.com/office/drawing/2014/main" id="{DDF7C147-676F-425E-A472-0A55DDC3A569}"/>
              </a:ext>
            </a:extLst>
          </p:cNvPr>
          <p:cNvSpPr txBox="1"/>
          <p:nvPr/>
        </p:nvSpPr>
        <p:spPr>
          <a:xfrm>
            <a:off x="523637" y="4255228"/>
            <a:ext cx="6775937" cy="738664"/>
          </a:xfrm>
          <a:prstGeom prst="rect">
            <a:avLst/>
          </a:prstGeom>
          <a:noFill/>
          <a:ln w="12700">
            <a:solidFill>
              <a:srgbClr val="00B050"/>
            </a:solidFill>
          </a:ln>
        </p:spPr>
        <p:txBody>
          <a:bodyPr wrap="square" rtlCol="0">
            <a:spAutoFit/>
          </a:bodyPr>
          <a:lstStyle>
            <a:defPPr>
              <a:defRPr lang="en-US"/>
            </a:defPPr>
            <a:lvl1pPr algn="ctr">
              <a:defRPr sz="1400"/>
            </a:lvl1pPr>
          </a:lstStyle>
          <a:p>
            <a:r>
              <a:rPr lang="ru-RU" dirty="0"/>
              <a:t>Подробный осмотр на предмет травм и других состояний, вызов скорой медицинской помощи (если она не была вызвана ранее), выполнение необходимых мероприятий первой помощи</a:t>
            </a:r>
          </a:p>
        </p:txBody>
      </p:sp>
      <p:sp>
        <p:nvSpPr>
          <p:cNvPr id="12" name="TextBox 11">
            <a:extLst>
              <a:ext uri="{FF2B5EF4-FFF2-40B4-BE49-F238E27FC236}">
                <a16:creationId xmlns:a16="http://schemas.microsoft.com/office/drawing/2014/main" id="{6ECCA226-5C48-4EF1-8F46-CAB4617F8D31}"/>
              </a:ext>
            </a:extLst>
          </p:cNvPr>
          <p:cNvSpPr txBox="1"/>
          <p:nvPr/>
        </p:nvSpPr>
        <p:spPr>
          <a:xfrm>
            <a:off x="523637" y="5194638"/>
            <a:ext cx="6775937" cy="307777"/>
          </a:xfrm>
          <a:prstGeom prst="rect">
            <a:avLst/>
          </a:prstGeom>
          <a:noFill/>
          <a:ln w="12700">
            <a:solidFill>
              <a:srgbClr val="00B050"/>
            </a:solidFill>
          </a:ln>
        </p:spPr>
        <p:txBody>
          <a:bodyPr wrap="square" rtlCol="0">
            <a:spAutoFit/>
          </a:bodyPr>
          <a:lstStyle>
            <a:defPPr>
              <a:defRPr lang="en-US"/>
            </a:defPPr>
            <a:lvl1pPr algn="ctr">
              <a:defRPr sz="1400"/>
            </a:lvl1pPr>
          </a:lstStyle>
          <a:p>
            <a:r>
              <a:rPr lang="ru-RU" dirty="0"/>
              <a:t>Придание пострадавшему оптимального положения тела</a:t>
            </a:r>
          </a:p>
        </p:txBody>
      </p:sp>
      <p:sp>
        <p:nvSpPr>
          <p:cNvPr id="13" name="TextBox 12">
            <a:extLst>
              <a:ext uri="{FF2B5EF4-FFF2-40B4-BE49-F238E27FC236}">
                <a16:creationId xmlns:a16="http://schemas.microsoft.com/office/drawing/2014/main" id="{46BC6A58-5B50-44F7-9C48-5E2279BA1139}"/>
              </a:ext>
            </a:extLst>
          </p:cNvPr>
          <p:cNvSpPr txBox="1"/>
          <p:nvPr/>
        </p:nvSpPr>
        <p:spPr>
          <a:xfrm>
            <a:off x="523637" y="5703161"/>
            <a:ext cx="6775937" cy="307777"/>
          </a:xfrm>
          <a:prstGeom prst="rect">
            <a:avLst/>
          </a:prstGeom>
          <a:noFill/>
          <a:ln w="12700">
            <a:solidFill>
              <a:srgbClr val="00B050"/>
            </a:solidFill>
          </a:ln>
        </p:spPr>
        <p:txBody>
          <a:bodyPr wrap="square" rtlCol="0">
            <a:spAutoFit/>
          </a:bodyPr>
          <a:lstStyle>
            <a:defPPr>
              <a:defRPr lang="en-US"/>
            </a:defPPr>
            <a:lvl1pPr algn="ctr">
              <a:defRPr sz="1400"/>
            </a:lvl1pPr>
          </a:lstStyle>
          <a:p>
            <a:r>
              <a:rPr lang="ru-RU" dirty="0"/>
              <a:t>Контроль состояния пострадавшего, оказание психологической поддержки</a:t>
            </a:r>
          </a:p>
        </p:txBody>
      </p:sp>
      <p:sp>
        <p:nvSpPr>
          <p:cNvPr id="14" name="TextBox 13">
            <a:extLst>
              <a:ext uri="{FF2B5EF4-FFF2-40B4-BE49-F238E27FC236}">
                <a16:creationId xmlns:a16="http://schemas.microsoft.com/office/drawing/2014/main" id="{2EAF1ECF-270D-4A4B-A883-19FBF6820C39}"/>
              </a:ext>
            </a:extLst>
          </p:cNvPr>
          <p:cNvSpPr txBox="1"/>
          <p:nvPr/>
        </p:nvSpPr>
        <p:spPr>
          <a:xfrm>
            <a:off x="523637" y="6209617"/>
            <a:ext cx="6775937" cy="523220"/>
          </a:xfrm>
          <a:prstGeom prst="rect">
            <a:avLst/>
          </a:prstGeom>
          <a:noFill/>
          <a:ln w="12700">
            <a:solidFill>
              <a:srgbClr val="00B050"/>
            </a:solidFill>
          </a:ln>
        </p:spPr>
        <p:txBody>
          <a:bodyPr wrap="square" rtlCol="0">
            <a:spAutoFit/>
          </a:bodyPr>
          <a:lstStyle>
            <a:defPPr>
              <a:defRPr lang="en-US"/>
            </a:defPPr>
            <a:lvl1pPr algn="ctr">
              <a:defRPr sz="1400"/>
            </a:lvl1pPr>
          </a:lstStyle>
          <a:p>
            <a:r>
              <a:rPr lang="ru-RU" dirty="0"/>
              <a:t>Передача пострадавшего бригаде скорой медицинской помощи (осуществляется при прибытии бригады), другим специальным службам</a:t>
            </a:r>
          </a:p>
        </p:txBody>
      </p:sp>
      <p:sp>
        <p:nvSpPr>
          <p:cNvPr id="15" name="TextBox 14">
            <a:extLst>
              <a:ext uri="{FF2B5EF4-FFF2-40B4-BE49-F238E27FC236}">
                <a16:creationId xmlns:a16="http://schemas.microsoft.com/office/drawing/2014/main" id="{2CBAB860-EF2C-4328-8C3A-56E301F3B5A9}"/>
              </a:ext>
            </a:extLst>
          </p:cNvPr>
          <p:cNvSpPr txBox="1"/>
          <p:nvPr/>
        </p:nvSpPr>
        <p:spPr>
          <a:xfrm>
            <a:off x="3063634" y="1410272"/>
            <a:ext cx="1711569" cy="276999"/>
          </a:xfrm>
          <a:prstGeom prst="rect">
            <a:avLst/>
          </a:prstGeom>
          <a:noFill/>
        </p:spPr>
        <p:txBody>
          <a:bodyPr wrap="square" rtlCol="0">
            <a:spAutoFit/>
          </a:bodyPr>
          <a:lstStyle/>
          <a:p>
            <a:pPr algn="ctr"/>
            <a:r>
              <a:rPr lang="ru-RU" sz="1200" b="1" dirty="0"/>
              <a:t>сознания нет</a:t>
            </a:r>
          </a:p>
        </p:txBody>
      </p:sp>
      <p:sp>
        <p:nvSpPr>
          <p:cNvPr id="16" name="TextBox 15">
            <a:extLst>
              <a:ext uri="{FF2B5EF4-FFF2-40B4-BE49-F238E27FC236}">
                <a16:creationId xmlns:a16="http://schemas.microsoft.com/office/drawing/2014/main" id="{59617CE4-E4FC-42EB-8CE2-364C4C60C12D}"/>
              </a:ext>
            </a:extLst>
          </p:cNvPr>
          <p:cNvSpPr txBox="1"/>
          <p:nvPr/>
        </p:nvSpPr>
        <p:spPr>
          <a:xfrm>
            <a:off x="2836987" y="2981191"/>
            <a:ext cx="2164861" cy="276999"/>
          </a:xfrm>
          <a:prstGeom prst="rect">
            <a:avLst/>
          </a:prstGeom>
          <a:noFill/>
        </p:spPr>
        <p:txBody>
          <a:bodyPr wrap="square" rtlCol="0">
            <a:spAutoFit/>
          </a:bodyPr>
          <a:lstStyle/>
          <a:p>
            <a:pPr algn="ctr"/>
            <a:r>
              <a:rPr lang="ru-RU" sz="1200" b="1" dirty="0"/>
              <a:t>появление признаков жизни</a:t>
            </a:r>
          </a:p>
        </p:txBody>
      </p:sp>
      <p:sp>
        <p:nvSpPr>
          <p:cNvPr id="17" name="TextBox 16">
            <a:extLst>
              <a:ext uri="{FF2B5EF4-FFF2-40B4-BE49-F238E27FC236}">
                <a16:creationId xmlns:a16="http://schemas.microsoft.com/office/drawing/2014/main" id="{A9A67656-852A-4272-BBDC-C82002333087}"/>
              </a:ext>
            </a:extLst>
          </p:cNvPr>
          <p:cNvSpPr txBox="1"/>
          <p:nvPr/>
        </p:nvSpPr>
        <p:spPr>
          <a:xfrm>
            <a:off x="3063634" y="1919003"/>
            <a:ext cx="1711569" cy="276999"/>
          </a:xfrm>
          <a:prstGeom prst="rect">
            <a:avLst/>
          </a:prstGeom>
          <a:noFill/>
        </p:spPr>
        <p:txBody>
          <a:bodyPr wrap="square" rtlCol="0">
            <a:spAutoFit/>
          </a:bodyPr>
          <a:lstStyle/>
          <a:p>
            <a:pPr algn="ctr"/>
            <a:r>
              <a:rPr lang="ru-RU" sz="1200" b="1" dirty="0"/>
              <a:t>дыхания нет</a:t>
            </a:r>
          </a:p>
        </p:txBody>
      </p:sp>
      <p:sp>
        <p:nvSpPr>
          <p:cNvPr id="19" name="Стрелка: развернутая 18">
            <a:extLst>
              <a:ext uri="{FF2B5EF4-FFF2-40B4-BE49-F238E27FC236}">
                <a16:creationId xmlns:a16="http://schemas.microsoft.com/office/drawing/2014/main" id="{215898A7-1809-4E3D-AA7B-28CC99E0A357}"/>
              </a:ext>
            </a:extLst>
          </p:cNvPr>
          <p:cNvSpPr/>
          <p:nvPr/>
        </p:nvSpPr>
        <p:spPr>
          <a:xfrm rot="5400000">
            <a:off x="6883618" y="2436339"/>
            <a:ext cx="1525569" cy="662412"/>
          </a:xfrm>
          <a:prstGeom prst="uturnArrow">
            <a:avLst>
              <a:gd name="adj1" fmla="val 27359"/>
              <a:gd name="adj2" fmla="val 25000"/>
              <a:gd name="adj3" fmla="val 37979"/>
              <a:gd name="adj4" fmla="val 43749"/>
              <a:gd name="adj5" fmla="val 100000"/>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 name="Стрелка: развернутая 19">
            <a:extLst>
              <a:ext uri="{FF2B5EF4-FFF2-40B4-BE49-F238E27FC236}">
                <a16:creationId xmlns:a16="http://schemas.microsoft.com/office/drawing/2014/main" id="{59392A9B-F6BF-494C-A0B9-B45E9C9D9BD3}"/>
              </a:ext>
            </a:extLst>
          </p:cNvPr>
          <p:cNvSpPr/>
          <p:nvPr/>
        </p:nvSpPr>
        <p:spPr>
          <a:xfrm rot="5400000">
            <a:off x="6665220" y="2083701"/>
            <a:ext cx="2605136" cy="1336430"/>
          </a:xfrm>
          <a:prstGeom prst="uturnArrow">
            <a:avLst>
              <a:gd name="adj1" fmla="val 14031"/>
              <a:gd name="adj2" fmla="val 12861"/>
              <a:gd name="adj3" fmla="val 19482"/>
              <a:gd name="adj4" fmla="val 35785"/>
              <a:gd name="adj5" fmla="val 100000"/>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1" name="TextBox 20">
            <a:extLst>
              <a:ext uri="{FF2B5EF4-FFF2-40B4-BE49-F238E27FC236}">
                <a16:creationId xmlns:a16="http://schemas.microsoft.com/office/drawing/2014/main" id="{C57B8615-F390-4784-9B58-BAE9DBF93B8D}"/>
              </a:ext>
            </a:extLst>
          </p:cNvPr>
          <p:cNvSpPr txBox="1"/>
          <p:nvPr/>
        </p:nvSpPr>
        <p:spPr>
          <a:xfrm>
            <a:off x="6080373" y="1386828"/>
            <a:ext cx="1148862" cy="276999"/>
          </a:xfrm>
          <a:prstGeom prst="rect">
            <a:avLst/>
          </a:prstGeom>
          <a:noFill/>
        </p:spPr>
        <p:txBody>
          <a:bodyPr wrap="square" rtlCol="0">
            <a:spAutoFit/>
          </a:bodyPr>
          <a:lstStyle/>
          <a:p>
            <a:pPr algn="ctr"/>
            <a:r>
              <a:rPr lang="ru-RU" sz="1200" b="1" dirty="0"/>
              <a:t>сознание есть</a:t>
            </a:r>
          </a:p>
        </p:txBody>
      </p:sp>
      <p:sp>
        <p:nvSpPr>
          <p:cNvPr id="23" name="Прямоугольник 22">
            <a:extLst>
              <a:ext uri="{FF2B5EF4-FFF2-40B4-BE49-F238E27FC236}">
                <a16:creationId xmlns:a16="http://schemas.microsoft.com/office/drawing/2014/main" id="{43C173E5-4A0F-45A0-B23F-3ED0872D4C8B}"/>
              </a:ext>
            </a:extLst>
          </p:cNvPr>
          <p:cNvSpPr/>
          <p:nvPr/>
        </p:nvSpPr>
        <p:spPr>
          <a:xfrm>
            <a:off x="4876803" y="2004761"/>
            <a:ext cx="2422770" cy="18511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TextBox 23">
            <a:extLst>
              <a:ext uri="{FF2B5EF4-FFF2-40B4-BE49-F238E27FC236}">
                <a16:creationId xmlns:a16="http://schemas.microsoft.com/office/drawing/2014/main" id="{A91CE393-8B85-4597-B21A-109227271151}"/>
              </a:ext>
            </a:extLst>
          </p:cNvPr>
          <p:cNvSpPr txBox="1"/>
          <p:nvPr/>
        </p:nvSpPr>
        <p:spPr>
          <a:xfrm>
            <a:off x="6080373" y="1942242"/>
            <a:ext cx="1148862" cy="276999"/>
          </a:xfrm>
          <a:prstGeom prst="rect">
            <a:avLst/>
          </a:prstGeom>
          <a:noFill/>
        </p:spPr>
        <p:txBody>
          <a:bodyPr wrap="square" rtlCol="0">
            <a:spAutoFit/>
          </a:bodyPr>
          <a:lstStyle/>
          <a:p>
            <a:pPr algn="ctr"/>
            <a:r>
              <a:rPr lang="ru-RU" sz="1200" b="1" dirty="0"/>
              <a:t>дыхание есть</a:t>
            </a:r>
          </a:p>
        </p:txBody>
      </p:sp>
    </p:spTree>
    <p:extLst>
      <p:ext uri="{BB962C8B-B14F-4D97-AF65-F5344CB8AC3E}">
        <p14:creationId xmlns:p14="http://schemas.microsoft.com/office/powerpoint/2010/main" val="2328726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D6F480-2756-42DD-8D10-D6E9F8451D41}"/>
              </a:ext>
            </a:extLst>
          </p:cNvPr>
          <p:cNvSpPr txBox="1"/>
          <p:nvPr/>
        </p:nvSpPr>
        <p:spPr>
          <a:xfrm>
            <a:off x="193884" y="201891"/>
            <a:ext cx="8817254" cy="523220"/>
          </a:xfrm>
          <a:prstGeom prst="rect">
            <a:avLst/>
          </a:prstGeom>
          <a:noFill/>
        </p:spPr>
        <p:txBody>
          <a:bodyPr wrap="square" rtlCol="0">
            <a:spAutoFit/>
          </a:bodyPr>
          <a:lstStyle/>
          <a:p>
            <a:pPr algn="just"/>
            <a:r>
              <a:rPr lang="ru-RU" sz="1400" dirty="0"/>
              <a:t>Согласно Универсальному алгоритму первой помощи в случае, если человек стал участником или очевидцем происшествия, он должен выполнить следующие действия:</a:t>
            </a:r>
          </a:p>
        </p:txBody>
      </p:sp>
      <p:sp>
        <p:nvSpPr>
          <p:cNvPr id="3" name="Прямоугольник 2">
            <a:extLst>
              <a:ext uri="{FF2B5EF4-FFF2-40B4-BE49-F238E27FC236}">
                <a16:creationId xmlns:a16="http://schemas.microsoft.com/office/drawing/2014/main" id="{9C8CC8B9-F7D0-497F-BFCA-AEEC2B897B3A}"/>
              </a:ext>
            </a:extLst>
          </p:cNvPr>
          <p:cNvSpPr/>
          <p:nvPr/>
        </p:nvSpPr>
        <p:spPr>
          <a:xfrm>
            <a:off x="163370" y="974029"/>
            <a:ext cx="8817254" cy="1542757"/>
          </a:xfrm>
          <a:prstGeom prst="rect">
            <a:avLst/>
          </a:prstGeom>
          <a:ln>
            <a:solidFill>
              <a:srgbClr val="00B05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4" name="Группа 3">
            <a:extLst>
              <a:ext uri="{FF2B5EF4-FFF2-40B4-BE49-F238E27FC236}">
                <a16:creationId xmlns:a16="http://schemas.microsoft.com/office/drawing/2014/main" id="{BB32D678-5CF2-41BD-B14E-51F2A019A26C}"/>
              </a:ext>
            </a:extLst>
          </p:cNvPr>
          <p:cNvGrpSpPr/>
          <p:nvPr/>
        </p:nvGrpSpPr>
        <p:grpSpPr>
          <a:xfrm>
            <a:off x="576290" y="799199"/>
            <a:ext cx="7991415" cy="349663"/>
            <a:chOff x="395140" y="0"/>
            <a:chExt cx="7555178" cy="450914"/>
          </a:xfrm>
        </p:grpSpPr>
        <p:sp>
          <p:nvSpPr>
            <p:cNvPr id="5" name="Прямоугольник: скругленные углы 4">
              <a:extLst>
                <a:ext uri="{FF2B5EF4-FFF2-40B4-BE49-F238E27FC236}">
                  <a16:creationId xmlns:a16="http://schemas.microsoft.com/office/drawing/2014/main" id="{212340D9-BA08-4758-B2D6-C8190381D489}"/>
                </a:ext>
              </a:extLst>
            </p:cNvPr>
            <p:cNvSpPr/>
            <p:nvPr/>
          </p:nvSpPr>
          <p:spPr>
            <a:xfrm>
              <a:off x="395140" y="0"/>
              <a:ext cx="7555178" cy="450914"/>
            </a:xfrm>
            <a:prstGeom prst="roundRect">
              <a:avLst/>
            </a:pr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Прямоугольник: скругленные углы 4">
              <a:extLst>
                <a:ext uri="{FF2B5EF4-FFF2-40B4-BE49-F238E27FC236}">
                  <a16:creationId xmlns:a16="http://schemas.microsoft.com/office/drawing/2014/main" id="{33D07255-19F0-423E-B2F5-40F1C0F34B58}"/>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1.</a:t>
              </a:r>
              <a:r>
                <a:rPr lang="ru-RU" sz="1400" dirty="0"/>
                <a:t> Провести оценку обстановки и обеспечить безопасные условия для оказания первой помощи:</a:t>
              </a:r>
              <a:endParaRPr lang="ru-RU" sz="1400" b="0" kern="1200" dirty="0"/>
            </a:p>
          </p:txBody>
        </p:sp>
      </p:grpSp>
      <p:sp>
        <p:nvSpPr>
          <p:cNvPr id="7" name="TextBox 6">
            <a:extLst>
              <a:ext uri="{FF2B5EF4-FFF2-40B4-BE49-F238E27FC236}">
                <a16:creationId xmlns:a16="http://schemas.microsoft.com/office/drawing/2014/main" id="{BB1FAC39-2966-4D3C-BFD6-F680AA7AF620}"/>
              </a:ext>
            </a:extLst>
          </p:cNvPr>
          <p:cNvSpPr txBox="1"/>
          <p:nvPr/>
        </p:nvSpPr>
        <p:spPr>
          <a:xfrm>
            <a:off x="766087" y="1131792"/>
            <a:ext cx="8214537" cy="1384995"/>
          </a:xfrm>
          <a:prstGeom prst="rect">
            <a:avLst/>
          </a:prstGeom>
          <a:noFill/>
        </p:spPr>
        <p:txBody>
          <a:bodyPr wrap="square" rtlCol="0">
            <a:spAutoFit/>
          </a:bodyPr>
          <a:lstStyle/>
          <a:p>
            <a:pPr marL="228600" indent="-228600">
              <a:buFont typeface="+mj-lt"/>
              <a:buAutoNum type="arabicParenR"/>
            </a:pPr>
            <a:r>
              <a:rPr lang="ru-RU" sz="1200" dirty="0"/>
              <a:t>определить угрожающие факторы для собственной жизни и здоровья;</a:t>
            </a:r>
          </a:p>
          <a:p>
            <a:pPr marL="228600" indent="-228600">
              <a:buFont typeface="+mj-lt"/>
              <a:buAutoNum type="arabicParenR"/>
            </a:pPr>
            <a:r>
              <a:rPr lang="ru-RU" sz="1200" dirty="0"/>
              <a:t>определить угрожающие факторы для жизни и здоровья пострадавшего;</a:t>
            </a:r>
          </a:p>
          <a:p>
            <a:pPr marL="228600" indent="-228600">
              <a:buFont typeface="+mj-lt"/>
              <a:buAutoNum type="arabicParenR"/>
            </a:pPr>
            <a:r>
              <a:rPr lang="ru-RU" sz="1200" dirty="0"/>
              <a:t>устранить угрожающие факторы для жизни и здоровья;</a:t>
            </a:r>
          </a:p>
          <a:p>
            <a:pPr marL="228600" indent="-228600">
              <a:buFont typeface="+mj-lt"/>
              <a:buAutoNum type="arabicParenR"/>
            </a:pPr>
            <a:r>
              <a:rPr lang="ru-RU" sz="1200" dirty="0"/>
              <a:t>прекратить действие повреждающих факторов на пострадавшего;</a:t>
            </a:r>
          </a:p>
          <a:p>
            <a:pPr marL="228600" indent="-228600">
              <a:buFont typeface="+mj-lt"/>
              <a:buAutoNum type="arabicParenR"/>
            </a:pPr>
            <a:r>
              <a:rPr lang="ru-RU" sz="1200" dirty="0"/>
              <a:t>при необходимости, оценить количество пострадавших;</a:t>
            </a:r>
          </a:p>
          <a:p>
            <a:pPr marL="228600" indent="-228600">
              <a:buFont typeface="+mj-lt"/>
              <a:buAutoNum type="arabicParenR"/>
            </a:pPr>
            <a:r>
              <a:rPr lang="ru-RU" sz="1200" dirty="0"/>
              <a:t>извлечь пострадавшего из транспортного средства или других труднодоступных мест (при необходимости);</a:t>
            </a:r>
          </a:p>
          <a:p>
            <a:pPr marL="228600" indent="-228600">
              <a:buFont typeface="+mj-lt"/>
              <a:buAutoNum type="arabicParenR"/>
            </a:pPr>
            <a:r>
              <a:rPr lang="ru-RU" sz="1200" dirty="0"/>
              <a:t>переместить пострадавшего (при необходимости).</a:t>
            </a:r>
          </a:p>
        </p:txBody>
      </p:sp>
      <p:sp>
        <p:nvSpPr>
          <p:cNvPr id="8" name="Прямоугольник 7">
            <a:extLst>
              <a:ext uri="{FF2B5EF4-FFF2-40B4-BE49-F238E27FC236}">
                <a16:creationId xmlns:a16="http://schemas.microsoft.com/office/drawing/2014/main" id="{86860795-B667-4978-98D1-332DA82BC88E}"/>
              </a:ext>
            </a:extLst>
          </p:cNvPr>
          <p:cNvSpPr/>
          <p:nvPr/>
        </p:nvSpPr>
        <p:spPr>
          <a:xfrm>
            <a:off x="163370" y="2849380"/>
            <a:ext cx="8817254" cy="434762"/>
          </a:xfrm>
          <a:prstGeom prst="rect">
            <a:avLst/>
          </a:prstGeom>
          <a:ln>
            <a:solidFill>
              <a:srgbClr val="00B05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9" name="Группа 8">
            <a:extLst>
              <a:ext uri="{FF2B5EF4-FFF2-40B4-BE49-F238E27FC236}">
                <a16:creationId xmlns:a16="http://schemas.microsoft.com/office/drawing/2014/main" id="{78FF4EF1-E35F-455E-A442-6D00532730E5}"/>
              </a:ext>
            </a:extLst>
          </p:cNvPr>
          <p:cNvGrpSpPr/>
          <p:nvPr/>
        </p:nvGrpSpPr>
        <p:grpSpPr>
          <a:xfrm>
            <a:off x="576290" y="2674549"/>
            <a:ext cx="7991415" cy="349663"/>
            <a:chOff x="395140" y="0"/>
            <a:chExt cx="7555178" cy="450914"/>
          </a:xfrm>
        </p:grpSpPr>
        <p:sp>
          <p:nvSpPr>
            <p:cNvPr id="10" name="Прямоугольник: скругленные углы 9">
              <a:extLst>
                <a:ext uri="{FF2B5EF4-FFF2-40B4-BE49-F238E27FC236}">
                  <a16:creationId xmlns:a16="http://schemas.microsoft.com/office/drawing/2014/main" id="{80C537E7-6C91-4992-AF4F-E2E125F3F01E}"/>
                </a:ext>
              </a:extLst>
            </p:cNvPr>
            <p:cNvSpPr/>
            <p:nvPr/>
          </p:nvSpPr>
          <p:spPr>
            <a:xfrm>
              <a:off x="395140" y="0"/>
              <a:ext cx="7555178" cy="450914"/>
            </a:xfrm>
            <a:prstGeom prst="roundRect">
              <a:avLst/>
            </a:pr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Прямоугольник: скругленные углы 4">
              <a:extLst>
                <a:ext uri="{FF2B5EF4-FFF2-40B4-BE49-F238E27FC236}">
                  <a16:creationId xmlns:a16="http://schemas.microsoft.com/office/drawing/2014/main" id="{FECB8A53-CF9B-4EBB-9396-4BFC49B7E46C}"/>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2. </a:t>
              </a:r>
              <a:r>
                <a:rPr lang="ru-RU" sz="1400" dirty="0"/>
                <a:t>Определить наличие сознания у пострадавшего</a:t>
              </a:r>
              <a:endParaRPr lang="ru-RU" sz="1400" b="0" kern="1200" dirty="0"/>
            </a:p>
          </p:txBody>
        </p:sp>
      </p:grpSp>
      <p:sp>
        <p:nvSpPr>
          <p:cNvPr id="12" name="TextBox 11">
            <a:extLst>
              <a:ext uri="{FF2B5EF4-FFF2-40B4-BE49-F238E27FC236}">
                <a16:creationId xmlns:a16="http://schemas.microsoft.com/office/drawing/2014/main" id="{F0971F2A-D520-43A6-90D3-FF3FA7A6BAD7}"/>
              </a:ext>
            </a:extLst>
          </p:cNvPr>
          <p:cNvSpPr txBox="1"/>
          <p:nvPr/>
        </p:nvSpPr>
        <p:spPr>
          <a:xfrm>
            <a:off x="766087" y="3007142"/>
            <a:ext cx="8214537" cy="276999"/>
          </a:xfrm>
          <a:prstGeom prst="rect">
            <a:avLst/>
          </a:prstGeom>
          <a:noFill/>
        </p:spPr>
        <p:txBody>
          <a:bodyPr wrap="square" rtlCol="0">
            <a:spAutoFit/>
          </a:bodyPr>
          <a:lstStyle/>
          <a:p>
            <a:r>
              <a:rPr lang="ru-RU" sz="1200" dirty="0"/>
              <a:t>При наличии сознания перейти к п. 7 Алгоритма; при отсутствии сознания перейти к п. 3 Алгоритма.</a:t>
            </a:r>
          </a:p>
        </p:txBody>
      </p:sp>
      <p:sp>
        <p:nvSpPr>
          <p:cNvPr id="13" name="Прямоугольник 12">
            <a:extLst>
              <a:ext uri="{FF2B5EF4-FFF2-40B4-BE49-F238E27FC236}">
                <a16:creationId xmlns:a16="http://schemas.microsoft.com/office/drawing/2014/main" id="{ADBB4F82-639E-44A9-B16C-CB138E2E7C10}"/>
              </a:ext>
            </a:extLst>
          </p:cNvPr>
          <p:cNvSpPr/>
          <p:nvPr/>
        </p:nvSpPr>
        <p:spPr>
          <a:xfrm>
            <a:off x="163370" y="3616733"/>
            <a:ext cx="8817254" cy="1358091"/>
          </a:xfrm>
          <a:prstGeom prst="rect">
            <a:avLst/>
          </a:prstGeom>
          <a:ln>
            <a:solidFill>
              <a:srgbClr val="00B05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14" name="Группа 13">
            <a:extLst>
              <a:ext uri="{FF2B5EF4-FFF2-40B4-BE49-F238E27FC236}">
                <a16:creationId xmlns:a16="http://schemas.microsoft.com/office/drawing/2014/main" id="{CAE089B2-D022-4FB6-A9CA-709FC640CC71}"/>
              </a:ext>
            </a:extLst>
          </p:cNvPr>
          <p:cNvGrpSpPr/>
          <p:nvPr/>
        </p:nvGrpSpPr>
        <p:grpSpPr>
          <a:xfrm>
            <a:off x="576290" y="3441903"/>
            <a:ext cx="7991415" cy="349663"/>
            <a:chOff x="395140" y="0"/>
            <a:chExt cx="7555178" cy="450914"/>
          </a:xfrm>
        </p:grpSpPr>
        <p:sp>
          <p:nvSpPr>
            <p:cNvPr id="15" name="Прямоугольник: скругленные углы 14">
              <a:extLst>
                <a:ext uri="{FF2B5EF4-FFF2-40B4-BE49-F238E27FC236}">
                  <a16:creationId xmlns:a16="http://schemas.microsoft.com/office/drawing/2014/main" id="{8BD6D29F-8F47-40CB-B94C-93D484E68336}"/>
                </a:ext>
              </a:extLst>
            </p:cNvPr>
            <p:cNvSpPr/>
            <p:nvPr/>
          </p:nvSpPr>
          <p:spPr>
            <a:xfrm>
              <a:off x="395140" y="0"/>
              <a:ext cx="7555178" cy="450914"/>
            </a:xfrm>
            <a:prstGeom prst="roundRect">
              <a:avLst/>
            </a:pr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Прямоугольник: скругленные углы 4">
              <a:extLst>
                <a:ext uri="{FF2B5EF4-FFF2-40B4-BE49-F238E27FC236}">
                  <a16:creationId xmlns:a16="http://schemas.microsoft.com/office/drawing/2014/main" id="{64DEF87D-4D2C-4BFE-A82E-0D7644B57310}"/>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3.</a:t>
              </a:r>
              <a:r>
                <a:rPr lang="ru-RU" sz="1400" dirty="0"/>
                <a:t> Восстановить проходимость дыхательных путей и определить признаки жизни:</a:t>
              </a:r>
              <a:endParaRPr lang="ru-RU" sz="1400" b="0" kern="1200" dirty="0"/>
            </a:p>
          </p:txBody>
        </p:sp>
      </p:grpSp>
      <p:sp>
        <p:nvSpPr>
          <p:cNvPr id="17" name="TextBox 16">
            <a:extLst>
              <a:ext uri="{FF2B5EF4-FFF2-40B4-BE49-F238E27FC236}">
                <a16:creationId xmlns:a16="http://schemas.microsoft.com/office/drawing/2014/main" id="{7EEC5818-57E7-4A3D-B407-6408EC9C66C9}"/>
              </a:ext>
            </a:extLst>
          </p:cNvPr>
          <p:cNvSpPr txBox="1"/>
          <p:nvPr/>
        </p:nvSpPr>
        <p:spPr>
          <a:xfrm>
            <a:off x="766087" y="3774496"/>
            <a:ext cx="8214537" cy="1200329"/>
          </a:xfrm>
          <a:prstGeom prst="rect">
            <a:avLst/>
          </a:prstGeom>
          <a:noFill/>
        </p:spPr>
        <p:txBody>
          <a:bodyPr wrap="square" rtlCol="0">
            <a:spAutoFit/>
          </a:bodyPr>
          <a:lstStyle/>
          <a:p>
            <a:pPr marL="228600" indent="-228600">
              <a:buFont typeface="+mj-lt"/>
              <a:buAutoNum type="arabicParenR"/>
            </a:pPr>
            <a:r>
              <a:rPr lang="ru-RU" sz="1200" dirty="0"/>
              <a:t>запрокинуть голову с подъемом подбородка;</a:t>
            </a:r>
          </a:p>
          <a:p>
            <a:pPr marL="228600" indent="-228600">
              <a:buFont typeface="+mj-lt"/>
              <a:buAutoNum type="arabicParenR"/>
            </a:pPr>
            <a:r>
              <a:rPr lang="ru-RU" sz="1200" dirty="0"/>
              <a:t>выдвинуть нижнюю челюсть (при необходимости);</a:t>
            </a:r>
          </a:p>
          <a:p>
            <a:pPr marL="228600" indent="-228600">
              <a:buFont typeface="+mj-lt"/>
              <a:buAutoNum type="arabicParenR"/>
            </a:pPr>
            <a:r>
              <a:rPr lang="ru-RU" sz="1200" dirty="0"/>
              <a:t>определить наличие нормального дыхания с помощью слуха, зрения и осязания;</a:t>
            </a:r>
          </a:p>
          <a:p>
            <a:pPr marL="228600" indent="-228600">
              <a:buFont typeface="+mj-lt"/>
              <a:buAutoNum type="arabicParenR"/>
            </a:pPr>
            <a:r>
              <a:rPr lang="ru-RU" sz="1200" dirty="0"/>
              <a:t>определить наличие кровообращения путем проверки пульса на магистральных артериях (одновременно с определением дыхания и при наличии соответствующей подготовки). </a:t>
            </a:r>
          </a:p>
          <a:p>
            <a:r>
              <a:rPr lang="ru-RU" sz="1200" dirty="0"/>
              <a:t>При наличии дыхания перейти к п. 6 Алгоритма; при отсутствии дыхания перейти к п. 4 Алгоритма.</a:t>
            </a:r>
          </a:p>
        </p:txBody>
      </p:sp>
      <p:grpSp>
        <p:nvGrpSpPr>
          <p:cNvPr id="18" name="Группа 17">
            <a:extLst>
              <a:ext uri="{FF2B5EF4-FFF2-40B4-BE49-F238E27FC236}">
                <a16:creationId xmlns:a16="http://schemas.microsoft.com/office/drawing/2014/main" id="{85E37942-660E-40D2-AF1C-3507F8D1583E}"/>
              </a:ext>
            </a:extLst>
          </p:cNvPr>
          <p:cNvGrpSpPr/>
          <p:nvPr/>
        </p:nvGrpSpPr>
        <p:grpSpPr>
          <a:xfrm>
            <a:off x="576290" y="5137159"/>
            <a:ext cx="7991415" cy="904573"/>
            <a:chOff x="395140" y="0"/>
            <a:chExt cx="7555178" cy="450914"/>
          </a:xfrm>
        </p:grpSpPr>
        <p:sp>
          <p:nvSpPr>
            <p:cNvPr id="19" name="Прямоугольник: скругленные углы 18">
              <a:extLst>
                <a:ext uri="{FF2B5EF4-FFF2-40B4-BE49-F238E27FC236}">
                  <a16:creationId xmlns:a16="http://schemas.microsoft.com/office/drawing/2014/main" id="{5DD52835-A2E4-4A55-ACA6-1EE2D87F7578}"/>
                </a:ext>
              </a:extLst>
            </p:cNvPr>
            <p:cNvSpPr/>
            <p:nvPr/>
          </p:nvSpPr>
          <p:spPr>
            <a:xfrm>
              <a:off x="395140" y="0"/>
              <a:ext cx="7555178" cy="450914"/>
            </a:xfrm>
            <a:prstGeom prst="roundRect">
              <a:avLst/>
            </a:pr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Прямоугольник: скругленные углы 4">
              <a:extLst>
                <a:ext uri="{FF2B5EF4-FFF2-40B4-BE49-F238E27FC236}">
                  <a16:creationId xmlns:a16="http://schemas.microsoft.com/office/drawing/2014/main" id="{1EA75C25-3E1B-4A6C-9E0E-680563EC80F4}"/>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4.</a:t>
              </a:r>
              <a:r>
                <a:rPr lang="ru-RU" sz="1400" dirty="0"/>
                <a:t> Вызвать скорую медицинскую помощь, другие специальные службы, сотрудники которых обязаны оказывать первую помощь в соответствии с федеральным законом или со специальным правилом (по тел. 03, 103 или 112, привлекая помощника или с использованием громкой связи на телефоне).</a:t>
              </a:r>
              <a:endParaRPr lang="ru-RU" sz="1400" b="0" kern="1200" dirty="0"/>
            </a:p>
          </p:txBody>
        </p:sp>
      </p:grpSp>
    </p:spTree>
    <p:extLst>
      <p:ext uri="{BB962C8B-B14F-4D97-AF65-F5344CB8AC3E}">
        <p14:creationId xmlns:p14="http://schemas.microsoft.com/office/powerpoint/2010/main" val="2628692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BB4215A-B14E-4A3F-8E0B-A19F8B47E952}"/>
              </a:ext>
            </a:extLst>
          </p:cNvPr>
          <p:cNvSpPr/>
          <p:nvPr/>
        </p:nvSpPr>
        <p:spPr>
          <a:xfrm>
            <a:off x="163370" y="325352"/>
            <a:ext cx="8817254" cy="804094"/>
          </a:xfrm>
          <a:prstGeom prst="rect">
            <a:avLst/>
          </a:prstGeom>
          <a:ln>
            <a:solidFill>
              <a:srgbClr val="00B05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3" name="Группа 2">
            <a:extLst>
              <a:ext uri="{FF2B5EF4-FFF2-40B4-BE49-F238E27FC236}">
                <a16:creationId xmlns:a16="http://schemas.microsoft.com/office/drawing/2014/main" id="{5F1597D8-0266-4D5A-BFFC-8CE877DC52BB}"/>
              </a:ext>
            </a:extLst>
          </p:cNvPr>
          <p:cNvGrpSpPr/>
          <p:nvPr/>
        </p:nvGrpSpPr>
        <p:grpSpPr>
          <a:xfrm>
            <a:off x="576290" y="150521"/>
            <a:ext cx="7991415" cy="349663"/>
            <a:chOff x="395140" y="0"/>
            <a:chExt cx="7555178" cy="450914"/>
          </a:xfrm>
        </p:grpSpPr>
        <p:sp>
          <p:nvSpPr>
            <p:cNvPr id="4" name="Прямоугольник: скругленные углы 3">
              <a:extLst>
                <a:ext uri="{FF2B5EF4-FFF2-40B4-BE49-F238E27FC236}">
                  <a16:creationId xmlns:a16="http://schemas.microsoft.com/office/drawing/2014/main" id="{F14C0952-6253-491D-B0D1-246A7D05057F}"/>
                </a:ext>
              </a:extLst>
            </p:cNvPr>
            <p:cNvSpPr/>
            <p:nvPr/>
          </p:nvSpPr>
          <p:spPr>
            <a:xfrm>
              <a:off x="395140" y="0"/>
              <a:ext cx="7555178" cy="450914"/>
            </a:xfrm>
            <a:prstGeom prst="roundRect">
              <a:avLst/>
            </a:pr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 name="Прямоугольник: скругленные углы 4">
              <a:extLst>
                <a:ext uri="{FF2B5EF4-FFF2-40B4-BE49-F238E27FC236}">
                  <a16:creationId xmlns:a16="http://schemas.microsoft.com/office/drawing/2014/main" id="{B1930AF1-6009-451C-951D-667721F5AA50}"/>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5.</a:t>
              </a:r>
              <a:r>
                <a:rPr lang="ru-RU" sz="1400" dirty="0"/>
                <a:t> Начать проведение сердечно-легочной реанимации путем чередования:</a:t>
              </a:r>
              <a:endParaRPr lang="ru-RU" sz="1400" b="0" kern="1200" dirty="0"/>
            </a:p>
          </p:txBody>
        </p:sp>
      </p:grpSp>
      <p:sp>
        <p:nvSpPr>
          <p:cNvPr id="6" name="TextBox 5">
            <a:extLst>
              <a:ext uri="{FF2B5EF4-FFF2-40B4-BE49-F238E27FC236}">
                <a16:creationId xmlns:a16="http://schemas.microsoft.com/office/drawing/2014/main" id="{11F6146B-25AC-44C0-A783-29596359A77F}"/>
              </a:ext>
            </a:extLst>
          </p:cNvPr>
          <p:cNvSpPr txBox="1"/>
          <p:nvPr/>
        </p:nvSpPr>
        <p:spPr>
          <a:xfrm>
            <a:off x="766087" y="483114"/>
            <a:ext cx="8214537" cy="646331"/>
          </a:xfrm>
          <a:prstGeom prst="rect">
            <a:avLst/>
          </a:prstGeom>
          <a:noFill/>
        </p:spPr>
        <p:txBody>
          <a:bodyPr wrap="square" rtlCol="0">
            <a:spAutoFit/>
          </a:bodyPr>
          <a:lstStyle/>
          <a:p>
            <a:pPr marL="228600" indent="-228600">
              <a:buFont typeface="+mj-lt"/>
              <a:buAutoNum type="arabicParenR"/>
            </a:pPr>
            <a:r>
              <a:rPr lang="ru-RU" sz="1200" dirty="0"/>
              <a:t>давления руками на грудину пострадавшего;</a:t>
            </a:r>
          </a:p>
          <a:p>
            <a:pPr marL="228600" indent="-228600">
              <a:buFont typeface="+mj-lt"/>
              <a:buAutoNum type="arabicParenR"/>
            </a:pPr>
            <a:r>
              <a:rPr lang="ru-RU" sz="1200" dirty="0"/>
              <a:t>искусственного дыхания «Рот ко рту», «Рот к носу», с использованием устройств для искусственного дыхания.</a:t>
            </a:r>
          </a:p>
          <a:p>
            <a:r>
              <a:rPr lang="ru-RU" sz="1200" dirty="0"/>
              <a:t>При появлении признаков жизни перейти к п. 6 Алгоритма.</a:t>
            </a:r>
          </a:p>
        </p:txBody>
      </p:sp>
      <p:sp>
        <p:nvSpPr>
          <p:cNvPr id="7" name="Прямоугольник 6">
            <a:extLst>
              <a:ext uri="{FF2B5EF4-FFF2-40B4-BE49-F238E27FC236}">
                <a16:creationId xmlns:a16="http://schemas.microsoft.com/office/drawing/2014/main" id="{7C77F0FA-DB12-460E-982C-599CDDBF7A1B}"/>
              </a:ext>
            </a:extLst>
          </p:cNvPr>
          <p:cNvSpPr/>
          <p:nvPr/>
        </p:nvSpPr>
        <p:spPr>
          <a:xfrm>
            <a:off x="163373" y="1520496"/>
            <a:ext cx="8817254" cy="881425"/>
          </a:xfrm>
          <a:prstGeom prst="rect">
            <a:avLst/>
          </a:prstGeom>
          <a:ln>
            <a:solidFill>
              <a:srgbClr val="00B05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8" name="Группа 7">
            <a:extLst>
              <a:ext uri="{FF2B5EF4-FFF2-40B4-BE49-F238E27FC236}">
                <a16:creationId xmlns:a16="http://schemas.microsoft.com/office/drawing/2014/main" id="{81D1FDDF-1DAE-4691-B85F-DAD9E519EA5C}"/>
              </a:ext>
            </a:extLst>
          </p:cNvPr>
          <p:cNvGrpSpPr/>
          <p:nvPr/>
        </p:nvGrpSpPr>
        <p:grpSpPr>
          <a:xfrm>
            <a:off x="576290" y="1287207"/>
            <a:ext cx="7991415" cy="510331"/>
            <a:chOff x="395140" y="0"/>
            <a:chExt cx="7555178" cy="450914"/>
          </a:xfrm>
        </p:grpSpPr>
        <p:sp>
          <p:nvSpPr>
            <p:cNvPr id="9" name="Прямоугольник: скругленные углы 8">
              <a:extLst>
                <a:ext uri="{FF2B5EF4-FFF2-40B4-BE49-F238E27FC236}">
                  <a16:creationId xmlns:a16="http://schemas.microsoft.com/office/drawing/2014/main" id="{B0AE888A-4E22-446E-9175-F8C0B60B2BA6}"/>
                </a:ext>
              </a:extLst>
            </p:cNvPr>
            <p:cNvSpPr/>
            <p:nvPr/>
          </p:nvSpPr>
          <p:spPr>
            <a:xfrm>
              <a:off x="395140" y="0"/>
              <a:ext cx="7555178" cy="450914"/>
            </a:xfrm>
            <a:prstGeom prst="roundRect">
              <a:avLst/>
            </a:pr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Прямоугольник: скругленные углы 4">
              <a:extLst>
                <a:ext uri="{FF2B5EF4-FFF2-40B4-BE49-F238E27FC236}">
                  <a16:creationId xmlns:a16="http://schemas.microsoft.com/office/drawing/2014/main" id="{78A32383-5CA7-4409-B4FD-3A4784E409AB}"/>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6.</a:t>
              </a:r>
              <a:r>
                <a:rPr lang="ru-RU" sz="1400" dirty="0"/>
                <a:t> При появлении (или наличии) признаков жизни выполнить мероприятия по поддержанию проходимости дыхательных путей одним или несколькими способами:</a:t>
              </a:r>
              <a:endParaRPr lang="ru-RU" sz="1400" b="0" kern="1200" dirty="0"/>
            </a:p>
          </p:txBody>
        </p:sp>
      </p:grpSp>
      <p:sp>
        <p:nvSpPr>
          <p:cNvPr id="11" name="TextBox 10">
            <a:extLst>
              <a:ext uri="{FF2B5EF4-FFF2-40B4-BE49-F238E27FC236}">
                <a16:creationId xmlns:a16="http://schemas.microsoft.com/office/drawing/2014/main" id="{542E05F2-44AB-4F2F-B0E5-6BC92763C1BB}"/>
              </a:ext>
            </a:extLst>
          </p:cNvPr>
          <p:cNvSpPr txBox="1"/>
          <p:nvPr/>
        </p:nvSpPr>
        <p:spPr>
          <a:xfrm>
            <a:off x="766085" y="1758742"/>
            <a:ext cx="8214537" cy="646331"/>
          </a:xfrm>
          <a:prstGeom prst="rect">
            <a:avLst/>
          </a:prstGeom>
          <a:noFill/>
        </p:spPr>
        <p:txBody>
          <a:bodyPr wrap="square" rtlCol="0">
            <a:spAutoFit/>
          </a:bodyPr>
          <a:lstStyle/>
          <a:p>
            <a:pPr marL="228600" indent="-228600">
              <a:buFont typeface="+mj-lt"/>
              <a:buAutoNum type="arabicParenR"/>
            </a:pPr>
            <a:r>
              <a:rPr lang="ru-RU" sz="1200" dirty="0"/>
              <a:t>придать устойчивое боковое положение;</a:t>
            </a:r>
          </a:p>
          <a:p>
            <a:pPr marL="228600" indent="-228600">
              <a:buFont typeface="+mj-lt"/>
              <a:buAutoNum type="arabicParenR"/>
            </a:pPr>
            <a:r>
              <a:rPr lang="ru-RU" sz="1200" dirty="0"/>
              <a:t>запрокинуть голову с подъемом подбородка;</a:t>
            </a:r>
          </a:p>
          <a:p>
            <a:pPr marL="228600" indent="-228600">
              <a:buFont typeface="+mj-lt"/>
              <a:buAutoNum type="arabicParenR"/>
            </a:pPr>
            <a:r>
              <a:rPr lang="ru-RU" sz="1200" dirty="0"/>
              <a:t>выдвинуть нижнюю челюсть.</a:t>
            </a:r>
          </a:p>
        </p:txBody>
      </p:sp>
      <p:sp>
        <p:nvSpPr>
          <p:cNvPr id="12" name="Прямоугольник 11">
            <a:extLst>
              <a:ext uri="{FF2B5EF4-FFF2-40B4-BE49-F238E27FC236}">
                <a16:creationId xmlns:a16="http://schemas.microsoft.com/office/drawing/2014/main" id="{E6B4DEF2-141E-441E-A13F-537759C20BA6}"/>
              </a:ext>
            </a:extLst>
          </p:cNvPr>
          <p:cNvSpPr/>
          <p:nvPr/>
        </p:nvSpPr>
        <p:spPr>
          <a:xfrm>
            <a:off x="163373" y="2786724"/>
            <a:ext cx="8817254" cy="1253909"/>
          </a:xfrm>
          <a:prstGeom prst="rect">
            <a:avLst/>
          </a:prstGeom>
          <a:ln>
            <a:solidFill>
              <a:srgbClr val="00B05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13" name="Группа 12">
            <a:extLst>
              <a:ext uri="{FF2B5EF4-FFF2-40B4-BE49-F238E27FC236}">
                <a16:creationId xmlns:a16="http://schemas.microsoft.com/office/drawing/2014/main" id="{CDD5DD46-B326-4BF8-B090-A74B8ECBA43E}"/>
              </a:ext>
            </a:extLst>
          </p:cNvPr>
          <p:cNvGrpSpPr/>
          <p:nvPr/>
        </p:nvGrpSpPr>
        <p:grpSpPr>
          <a:xfrm>
            <a:off x="576290" y="2553435"/>
            <a:ext cx="7991415" cy="510331"/>
            <a:chOff x="395140" y="0"/>
            <a:chExt cx="7555178" cy="450914"/>
          </a:xfrm>
        </p:grpSpPr>
        <p:sp>
          <p:nvSpPr>
            <p:cNvPr id="14" name="Прямоугольник: скругленные углы 13">
              <a:extLst>
                <a:ext uri="{FF2B5EF4-FFF2-40B4-BE49-F238E27FC236}">
                  <a16:creationId xmlns:a16="http://schemas.microsoft.com/office/drawing/2014/main" id="{70826CA9-CDA1-41D8-ACE3-5278F480DD13}"/>
                </a:ext>
              </a:extLst>
            </p:cNvPr>
            <p:cNvSpPr/>
            <p:nvPr/>
          </p:nvSpPr>
          <p:spPr>
            <a:xfrm>
              <a:off x="395140" y="0"/>
              <a:ext cx="7555178" cy="450914"/>
            </a:xfrm>
            <a:prstGeom prst="roundRect">
              <a:avLst/>
            </a:pr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Прямоугольник: скругленные углы 4">
              <a:extLst>
                <a:ext uri="{FF2B5EF4-FFF2-40B4-BE49-F238E27FC236}">
                  <a16:creationId xmlns:a16="http://schemas.microsoft.com/office/drawing/2014/main" id="{088EA166-DF41-4B4A-94F4-E7A2D05B7865}"/>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7.</a:t>
              </a:r>
              <a:r>
                <a:rPr lang="ru-RU" sz="1400" dirty="0"/>
                <a:t> Провести обзорный осмотр пострадавшего и осуществить мероприятия по временной остановке наружного кровотечения одним или несколькими способами:</a:t>
              </a:r>
              <a:endParaRPr lang="ru-RU" sz="1400" b="0" kern="1200" dirty="0"/>
            </a:p>
          </p:txBody>
        </p:sp>
      </p:grpSp>
      <p:sp>
        <p:nvSpPr>
          <p:cNvPr id="16" name="TextBox 15">
            <a:extLst>
              <a:ext uri="{FF2B5EF4-FFF2-40B4-BE49-F238E27FC236}">
                <a16:creationId xmlns:a16="http://schemas.microsoft.com/office/drawing/2014/main" id="{A9C33D34-4D6C-435A-B1E1-3C9AFB2BA799}"/>
              </a:ext>
            </a:extLst>
          </p:cNvPr>
          <p:cNvSpPr txBox="1"/>
          <p:nvPr/>
        </p:nvSpPr>
        <p:spPr>
          <a:xfrm>
            <a:off x="766085" y="3024970"/>
            <a:ext cx="8214537" cy="1015663"/>
          </a:xfrm>
          <a:prstGeom prst="rect">
            <a:avLst/>
          </a:prstGeom>
          <a:noFill/>
        </p:spPr>
        <p:txBody>
          <a:bodyPr wrap="square" rtlCol="0">
            <a:spAutoFit/>
          </a:bodyPr>
          <a:lstStyle/>
          <a:p>
            <a:pPr marL="228600" indent="-228600">
              <a:buFont typeface="+mj-lt"/>
              <a:buAutoNum type="arabicParenR"/>
            </a:pPr>
            <a:r>
              <a:rPr lang="ru-RU" sz="1200" dirty="0"/>
              <a:t>наложением давящей повязки;</a:t>
            </a:r>
          </a:p>
          <a:p>
            <a:pPr marL="228600" indent="-228600">
              <a:buFont typeface="+mj-lt"/>
              <a:buAutoNum type="arabicParenR"/>
            </a:pPr>
            <a:r>
              <a:rPr lang="ru-RU" sz="1200" dirty="0"/>
              <a:t>пальцевым прижатием артерии;</a:t>
            </a:r>
          </a:p>
          <a:p>
            <a:pPr marL="228600" indent="-228600">
              <a:buFont typeface="+mj-lt"/>
              <a:buAutoNum type="arabicParenR"/>
            </a:pPr>
            <a:r>
              <a:rPr lang="ru-RU" sz="1200" dirty="0"/>
              <a:t>прямым давлением на рану;</a:t>
            </a:r>
          </a:p>
          <a:p>
            <a:pPr marL="228600" indent="-228600">
              <a:buFont typeface="+mj-lt"/>
              <a:buAutoNum type="arabicParenR"/>
            </a:pPr>
            <a:r>
              <a:rPr lang="ru-RU" sz="1200" dirty="0"/>
              <a:t>максимальным сгибанием конечности в суставе;</a:t>
            </a:r>
          </a:p>
          <a:p>
            <a:pPr marL="228600" indent="-228600">
              <a:buFont typeface="+mj-lt"/>
              <a:buAutoNum type="arabicParenR"/>
            </a:pPr>
            <a:r>
              <a:rPr lang="ru-RU" sz="1200" dirty="0"/>
              <a:t>наложением жгута.</a:t>
            </a:r>
          </a:p>
        </p:txBody>
      </p:sp>
    </p:spTree>
    <p:extLst>
      <p:ext uri="{BB962C8B-B14F-4D97-AF65-F5344CB8AC3E}">
        <p14:creationId xmlns:p14="http://schemas.microsoft.com/office/powerpoint/2010/main" val="813420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09F8F39-1BCF-48D2-A236-D857DCF5841F}"/>
              </a:ext>
            </a:extLst>
          </p:cNvPr>
          <p:cNvSpPr/>
          <p:nvPr/>
        </p:nvSpPr>
        <p:spPr>
          <a:xfrm>
            <a:off x="163373" y="591071"/>
            <a:ext cx="8817254" cy="3602857"/>
          </a:xfrm>
          <a:prstGeom prst="rect">
            <a:avLst/>
          </a:prstGeom>
          <a:ln>
            <a:solidFill>
              <a:srgbClr val="00B05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3" name="Группа 2">
            <a:extLst>
              <a:ext uri="{FF2B5EF4-FFF2-40B4-BE49-F238E27FC236}">
                <a16:creationId xmlns:a16="http://schemas.microsoft.com/office/drawing/2014/main" id="{8AADE993-6997-4FAD-B7BF-111D78EA26B5}"/>
              </a:ext>
            </a:extLst>
          </p:cNvPr>
          <p:cNvGrpSpPr/>
          <p:nvPr/>
        </p:nvGrpSpPr>
        <p:grpSpPr>
          <a:xfrm>
            <a:off x="576290" y="164069"/>
            <a:ext cx="7991415" cy="820667"/>
            <a:chOff x="395140" y="0"/>
            <a:chExt cx="7555178" cy="450914"/>
          </a:xfrm>
        </p:grpSpPr>
        <p:sp>
          <p:nvSpPr>
            <p:cNvPr id="4" name="Прямоугольник: скругленные углы 3">
              <a:extLst>
                <a:ext uri="{FF2B5EF4-FFF2-40B4-BE49-F238E27FC236}">
                  <a16:creationId xmlns:a16="http://schemas.microsoft.com/office/drawing/2014/main" id="{06FD6B63-F450-4A23-98B0-56E29A3387DC}"/>
                </a:ext>
              </a:extLst>
            </p:cNvPr>
            <p:cNvSpPr/>
            <p:nvPr/>
          </p:nvSpPr>
          <p:spPr>
            <a:xfrm>
              <a:off x="395140" y="0"/>
              <a:ext cx="7555178" cy="450914"/>
            </a:xfrm>
            <a:prstGeom prst="roundRect">
              <a:avLst/>
            </a:pr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 name="Прямоугольник: скругленные углы 4">
              <a:extLst>
                <a:ext uri="{FF2B5EF4-FFF2-40B4-BE49-F238E27FC236}">
                  <a16:creationId xmlns:a16="http://schemas.microsoft.com/office/drawing/2014/main" id="{D9BC22AC-8FD0-435D-B994-EFE13C26CBDF}"/>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8.</a:t>
              </a:r>
              <a:r>
                <a:rPr lang="ru-RU" sz="1400" dirty="0"/>
                <a:t> Провести подробный осмотр пострадавшего в целях выявления признаков травм, отравлений и других состояний, угрожающих его жизни и здоровью, осуществить вызов скорой медицинской помощи (если она не была вызвана ранее) и выполнить мероприятия по оказанию первой помощи:</a:t>
              </a:r>
              <a:endParaRPr lang="ru-RU" sz="1400" b="0" kern="1200" dirty="0"/>
            </a:p>
          </p:txBody>
        </p:sp>
      </p:grpSp>
      <p:sp>
        <p:nvSpPr>
          <p:cNvPr id="6" name="TextBox 5">
            <a:extLst>
              <a:ext uri="{FF2B5EF4-FFF2-40B4-BE49-F238E27FC236}">
                <a16:creationId xmlns:a16="http://schemas.microsoft.com/office/drawing/2014/main" id="{D6FBCEBD-F1D9-4968-8182-5299F6AA9A7A}"/>
              </a:ext>
            </a:extLst>
          </p:cNvPr>
          <p:cNvSpPr txBox="1"/>
          <p:nvPr/>
        </p:nvSpPr>
        <p:spPr>
          <a:xfrm>
            <a:off x="766084" y="962274"/>
            <a:ext cx="8214537" cy="3231654"/>
          </a:xfrm>
          <a:prstGeom prst="rect">
            <a:avLst/>
          </a:prstGeom>
          <a:noFill/>
        </p:spPr>
        <p:txBody>
          <a:bodyPr wrap="square" rtlCol="0">
            <a:spAutoFit/>
          </a:bodyPr>
          <a:lstStyle/>
          <a:p>
            <a:pPr marL="228600" indent="-228600">
              <a:buFont typeface="+mj-lt"/>
              <a:buAutoNum type="arabicParenR"/>
            </a:pPr>
            <a:r>
              <a:rPr lang="ru-RU" sz="1200" dirty="0"/>
              <a:t>провести осмотр головы;</a:t>
            </a:r>
          </a:p>
          <a:p>
            <a:pPr marL="228600" indent="-228600">
              <a:buFont typeface="+mj-lt"/>
              <a:buAutoNum type="arabicParenR"/>
            </a:pPr>
            <a:r>
              <a:rPr lang="ru-RU" sz="1200" dirty="0"/>
              <a:t>провести осмотр шеи;</a:t>
            </a:r>
          </a:p>
          <a:p>
            <a:pPr marL="228600" indent="-228600">
              <a:buFont typeface="+mj-lt"/>
              <a:buAutoNum type="arabicParenR"/>
            </a:pPr>
            <a:r>
              <a:rPr lang="ru-RU" sz="1200" dirty="0"/>
              <a:t>провести осмотр груди;</a:t>
            </a:r>
          </a:p>
          <a:p>
            <a:pPr marL="228600" indent="-228600">
              <a:buFont typeface="+mj-lt"/>
              <a:buAutoNum type="arabicParenR"/>
            </a:pPr>
            <a:r>
              <a:rPr lang="ru-RU" sz="1200" dirty="0"/>
              <a:t>провести осмотр спины;</a:t>
            </a:r>
          </a:p>
          <a:p>
            <a:pPr marL="228600" indent="-228600">
              <a:buFont typeface="+mj-lt"/>
              <a:buAutoNum type="arabicParenR"/>
            </a:pPr>
            <a:r>
              <a:rPr lang="ru-RU" sz="1200" dirty="0"/>
              <a:t>провести осмотр живота и таза;</a:t>
            </a:r>
          </a:p>
          <a:p>
            <a:pPr marL="228600" indent="-228600">
              <a:buFont typeface="+mj-lt"/>
              <a:buAutoNum type="arabicParenR"/>
            </a:pPr>
            <a:r>
              <a:rPr lang="ru-RU" sz="1200" dirty="0"/>
              <a:t>осмотр конечностей;</a:t>
            </a:r>
          </a:p>
          <a:p>
            <a:pPr marL="228600" indent="-228600">
              <a:buFont typeface="+mj-lt"/>
              <a:buAutoNum type="arabicParenR"/>
            </a:pPr>
            <a:r>
              <a:rPr lang="ru-RU" sz="1200" dirty="0"/>
              <a:t>наложить повязки при травмах различных областей тела, в том числе </a:t>
            </a:r>
            <a:r>
              <a:rPr lang="ru-RU" sz="1200" dirty="0" err="1"/>
              <a:t>окклюзионную</a:t>
            </a:r>
            <a:r>
              <a:rPr lang="ru-RU" sz="1200" dirty="0"/>
              <a:t> (герметизирующую) при ранении грудной клетки;</a:t>
            </a:r>
          </a:p>
          <a:p>
            <a:pPr marL="228600" indent="-228600">
              <a:buFont typeface="+mj-lt"/>
              <a:buAutoNum type="arabicParenR"/>
            </a:pPr>
            <a:r>
              <a:rPr lang="ru-RU" sz="1200" dirty="0"/>
              <a:t>провести иммобилизацию (с помощью подручных средств, </a:t>
            </a:r>
            <a:r>
              <a:rPr lang="ru-RU" sz="1200" dirty="0" err="1"/>
              <a:t>аутоиммобилизацию</a:t>
            </a:r>
            <a:r>
              <a:rPr lang="ru-RU" sz="1200" dirty="0"/>
              <a:t>, с использованием медицинских изделий);</a:t>
            </a:r>
          </a:p>
          <a:p>
            <a:pPr marL="228600" indent="-228600">
              <a:buFont typeface="+mj-lt"/>
              <a:buAutoNum type="arabicParenR"/>
            </a:pPr>
            <a:r>
              <a:rPr lang="ru-RU" sz="1200" dirty="0"/>
              <a:t>зафиксировать шейный отдел позвоночника (вручную, подручными средствами, с использованием медицинских изделий);</a:t>
            </a:r>
          </a:p>
          <a:p>
            <a:pPr marL="228600" indent="-228600">
              <a:buFont typeface="+mj-lt"/>
              <a:buAutoNum type="arabicParenR"/>
            </a:pPr>
            <a:r>
              <a:rPr lang="ru-RU" sz="1200" dirty="0"/>
              <a:t>прекратить воздействие опасных химических веществ на пострадавшего (промыть желудок путем приема воды и вызывания рвоты, удалить с поврежденной поверхности и промыть поврежденные поверхности проточной водой);</a:t>
            </a:r>
          </a:p>
          <a:p>
            <a:pPr marL="228600" indent="-228600">
              <a:buFont typeface="+mj-lt"/>
              <a:buAutoNum type="arabicParenR"/>
            </a:pPr>
            <a:r>
              <a:rPr lang="ru-RU" sz="1200" dirty="0"/>
              <a:t>провести местное охлаждение при травмах, термических ожогах и иных воздействиях высоких температур или теплового излучения;</a:t>
            </a:r>
          </a:p>
          <a:p>
            <a:pPr marL="228600" indent="-228600">
              <a:buFont typeface="+mj-lt"/>
              <a:buAutoNum type="arabicParenR"/>
            </a:pPr>
            <a:r>
              <a:rPr lang="ru-RU" sz="1200" dirty="0"/>
              <a:t>провести термоизоляцию при отморожениях и других эффектах воздействия низких температур.</a:t>
            </a:r>
          </a:p>
        </p:txBody>
      </p:sp>
      <p:grpSp>
        <p:nvGrpSpPr>
          <p:cNvPr id="7" name="Группа 6">
            <a:extLst>
              <a:ext uri="{FF2B5EF4-FFF2-40B4-BE49-F238E27FC236}">
                <a16:creationId xmlns:a16="http://schemas.microsoft.com/office/drawing/2014/main" id="{2791A5CB-0AD7-4C39-BA44-21A711C4A92B}"/>
              </a:ext>
            </a:extLst>
          </p:cNvPr>
          <p:cNvGrpSpPr/>
          <p:nvPr/>
        </p:nvGrpSpPr>
        <p:grpSpPr>
          <a:xfrm>
            <a:off x="576290" y="4353116"/>
            <a:ext cx="7991415" cy="515870"/>
            <a:chOff x="395140" y="0"/>
            <a:chExt cx="7555178" cy="450914"/>
          </a:xfrm>
        </p:grpSpPr>
        <p:sp>
          <p:nvSpPr>
            <p:cNvPr id="8" name="Прямоугольник: скругленные углы 7">
              <a:extLst>
                <a:ext uri="{FF2B5EF4-FFF2-40B4-BE49-F238E27FC236}">
                  <a16:creationId xmlns:a16="http://schemas.microsoft.com/office/drawing/2014/main" id="{A2C8D920-0362-4876-99DB-57EAF7D4169E}"/>
                </a:ext>
              </a:extLst>
            </p:cNvPr>
            <p:cNvSpPr/>
            <p:nvPr/>
          </p:nvSpPr>
          <p:spPr>
            <a:xfrm>
              <a:off x="395140" y="0"/>
              <a:ext cx="7555178" cy="450914"/>
            </a:xfrm>
            <a:prstGeom prst="roundRect">
              <a:avLst/>
            </a:pr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Прямоугольник: скругленные углы 4">
              <a:extLst>
                <a:ext uri="{FF2B5EF4-FFF2-40B4-BE49-F238E27FC236}">
                  <a16:creationId xmlns:a16="http://schemas.microsoft.com/office/drawing/2014/main" id="{4CB11C2B-CCFB-4B10-800A-E2C0AB22A1CD}"/>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9.</a:t>
              </a:r>
              <a:r>
                <a:rPr lang="ru-RU" sz="1400" dirty="0"/>
                <a:t> Придать пострадавшему оптимальное положение тела (для обеспечения ему комфорта и уменьшения степени его страданий).</a:t>
              </a:r>
              <a:endParaRPr lang="ru-RU" sz="1400" b="0" kern="1200" dirty="0"/>
            </a:p>
          </p:txBody>
        </p:sp>
      </p:grpSp>
      <p:grpSp>
        <p:nvGrpSpPr>
          <p:cNvPr id="10" name="Группа 9">
            <a:extLst>
              <a:ext uri="{FF2B5EF4-FFF2-40B4-BE49-F238E27FC236}">
                <a16:creationId xmlns:a16="http://schemas.microsoft.com/office/drawing/2014/main" id="{3B6BF442-DD8D-4859-BD91-F440EB0C5495}"/>
              </a:ext>
            </a:extLst>
          </p:cNvPr>
          <p:cNvGrpSpPr/>
          <p:nvPr/>
        </p:nvGrpSpPr>
        <p:grpSpPr>
          <a:xfrm>
            <a:off x="576290" y="5033054"/>
            <a:ext cx="7991415" cy="515870"/>
            <a:chOff x="395140" y="0"/>
            <a:chExt cx="7555178" cy="450914"/>
          </a:xfrm>
        </p:grpSpPr>
        <p:sp>
          <p:nvSpPr>
            <p:cNvPr id="11" name="Прямоугольник: скругленные углы 10">
              <a:extLst>
                <a:ext uri="{FF2B5EF4-FFF2-40B4-BE49-F238E27FC236}">
                  <a16:creationId xmlns:a16="http://schemas.microsoft.com/office/drawing/2014/main" id="{B2F0EC32-1F21-4FAC-A950-DFE6AFBB7F92}"/>
                </a:ext>
              </a:extLst>
            </p:cNvPr>
            <p:cNvSpPr/>
            <p:nvPr/>
          </p:nvSpPr>
          <p:spPr>
            <a:xfrm>
              <a:off x="395140" y="0"/>
              <a:ext cx="7555178" cy="450914"/>
            </a:xfrm>
            <a:prstGeom prst="roundRect">
              <a:avLst/>
            </a:pr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Прямоугольник: скругленные углы 4">
              <a:extLst>
                <a:ext uri="{FF2B5EF4-FFF2-40B4-BE49-F238E27FC236}">
                  <a16:creationId xmlns:a16="http://schemas.microsoft.com/office/drawing/2014/main" id="{E7524F0E-CF0E-4109-9715-3D67B1013779}"/>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10.</a:t>
              </a:r>
              <a:r>
                <a:rPr lang="ru-RU" sz="1400" dirty="0"/>
                <a:t> Постоянно контролировать состояние пострадавшего (наличие сознания, дыхания и кровообращения) и оказывать психологическую поддержку.</a:t>
              </a:r>
              <a:endParaRPr lang="ru-RU" sz="1400" b="0" kern="1200" dirty="0"/>
            </a:p>
          </p:txBody>
        </p:sp>
      </p:grpSp>
      <p:grpSp>
        <p:nvGrpSpPr>
          <p:cNvPr id="13" name="Группа 12">
            <a:extLst>
              <a:ext uri="{FF2B5EF4-FFF2-40B4-BE49-F238E27FC236}">
                <a16:creationId xmlns:a16="http://schemas.microsoft.com/office/drawing/2014/main" id="{871DA5D1-8ADE-4C00-9D43-DCF3BB8E1EAB}"/>
              </a:ext>
            </a:extLst>
          </p:cNvPr>
          <p:cNvGrpSpPr/>
          <p:nvPr/>
        </p:nvGrpSpPr>
        <p:grpSpPr>
          <a:xfrm>
            <a:off x="576290" y="5727613"/>
            <a:ext cx="7991415" cy="884201"/>
            <a:chOff x="395140" y="0"/>
            <a:chExt cx="7555178" cy="450914"/>
          </a:xfrm>
        </p:grpSpPr>
        <p:sp>
          <p:nvSpPr>
            <p:cNvPr id="14" name="Прямоугольник: скругленные углы 13">
              <a:extLst>
                <a:ext uri="{FF2B5EF4-FFF2-40B4-BE49-F238E27FC236}">
                  <a16:creationId xmlns:a16="http://schemas.microsoft.com/office/drawing/2014/main" id="{B4AB6DBC-AC64-494B-BE2E-5DCB6AA0D429}"/>
                </a:ext>
              </a:extLst>
            </p:cNvPr>
            <p:cNvSpPr/>
            <p:nvPr/>
          </p:nvSpPr>
          <p:spPr>
            <a:xfrm>
              <a:off x="395140" y="0"/>
              <a:ext cx="7555178" cy="450914"/>
            </a:xfrm>
            <a:prstGeom prst="roundRect">
              <a:avLst/>
            </a:pr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Прямоугольник: скругленные углы 4">
              <a:extLst>
                <a:ext uri="{FF2B5EF4-FFF2-40B4-BE49-F238E27FC236}">
                  <a16:creationId xmlns:a16="http://schemas.microsoft.com/office/drawing/2014/main" id="{49296205-DA29-4AA7-A173-15534F03AAFE}"/>
                </a:ext>
              </a:extLst>
            </p:cNvPr>
            <p:cNvSpPr txBox="1"/>
            <p:nvPr/>
          </p:nvSpPr>
          <p:spPr>
            <a:xfrm>
              <a:off x="417152" y="22012"/>
              <a:ext cx="7511154" cy="40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3290" tIns="0" rIns="233290" bIns="0" numCol="1" spcCol="1270" anchor="ctr" anchorCtr="0">
              <a:noAutofit/>
            </a:bodyPr>
            <a:lstStyle/>
            <a:p>
              <a:pPr lvl="0" defTabSz="622300">
                <a:lnSpc>
                  <a:spcPct val="90000"/>
                </a:lnSpc>
                <a:spcBef>
                  <a:spcPct val="0"/>
                </a:spcBef>
                <a:spcAft>
                  <a:spcPct val="35000"/>
                </a:spcAft>
              </a:pPr>
              <a:r>
                <a:rPr lang="ru-RU" sz="1400" b="1" dirty="0"/>
                <a:t>11.</a:t>
              </a:r>
              <a:r>
                <a:rPr lang="ru-RU" sz="1400" dirty="0"/>
                <a:t> Передать пострадавшего бригаде скорой медицинской помощи, другим специальным службам, сотрудники которых обязаны оказывать первую помощь в соответствии с федеральным законом или со специальным правилом при их прибытии и распоряжении о передаче им пострадавшего, сообщив необходимую информацию.</a:t>
              </a:r>
              <a:endParaRPr lang="ru-RU" sz="1400" b="0" kern="1200" dirty="0"/>
            </a:p>
          </p:txBody>
        </p:sp>
      </p:grpSp>
    </p:spTree>
    <p:extLst>
      <p:ext uri="{BB962C8B-B14F-4D97-AF65-F5344CB8AC3E}">
        <p14:creationId xmlns:p14="http://schemas.microsoft.com/office/powerpoint/2010/main" val="2513822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B8698D-A621-42A7-873D-0DA9B19F054A}"/>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Соблюдение правил личной безопасности и обеспечение безопасных условий для оказания первой помощи</a:t>
            </a:r>
          </a:p>
        </p:txBody>
      </p:sp>
      <p:sp>
        <p:nvSpPr>
          <p:cNvPr id="3" name="TextBox 2">
            <a:extLst>
              <a:ext uri="{FF2B5EF4-FFF2-40B4-BE49-F238E27FC236}">
                <a16:creationId xmlns:a16="http://schemas.microsoft.com/office/drawing/2014/main" id="{E35C2B2B-F2B0-449C-A653-AEC04D801D02}"/>
              </a:ext>
            </a:extLst>
          </p:cNvPr>
          <p:cNvSpPr txBox="1"/>
          <p:nvPr/>
        </p:nvSpPr>
        <p:spPr>
          <a:xfrm>
            <a:off x="132862" y="509563"/>
            <a:ext cx="8878276" cy="2246769"/>
          </a:xfrm>
          <a:prstGeom prst="rect">
            <a:avLst/>
          </a:prstGeom>
          <a:noFill/>
        </p:spPr>
        <p:txBody>
          <a:bodyPr wrap="square" rtlCol="0">
            <a:spAutoFit/>
          </a:bodyPr>
          <a:lstStyle/>
          <a:p>
            <a:pPr algn="just"/>
            <a:r>
              <a:rPr lang="ru-RU" sz="1400" dirty="0"/>
              <a:t>Перед началом действий на месте происшествия следует обеспечить безопасные условия для оказания первой помощи. При этом необходимо помнить, что может угрожать участнику оказания первой помощи, пострадавшему и очевидцам происшествия:</a:t>
            </a:r>
          </a:p>
          <a:p>
            <a:pPr marL="285750" lvl="0" indent="-285750" algn="just">
              <a:buFont typeface="Wingdings" panose="05000000000000000000" pitchFamily="2" charset="2"/>
              <a:buChar char="§"/>
            </a:pPr>
            <a:r>
              <a:rPr lang="ru-RU" sz="1400" dirty="0"/>
              <a:t>поражение электрическим током;</a:t>
            </a:r>
          </a:p>
          <a:p>
            <a:pPr marL="285750" lvl="0" indent="-285750" algn="just">
              <a:buFont typeface="Wingdings" panose="05000000000000000000" pitchFamily="2" charset="2"/>
              <a:buChar char="§"/>
            </a:pPr>
            <a:r>
              <a:rPr lang="ru-RU" sz="1400" dirty="0"/>
              <a:t>интенсивное дорожное движение;</a:t>
            </a:r>
          </a:p>
          <a:p>
            <a:pPr marL="285750" lvl="0" indent="-285750" algn="just">
              <a:buFont typeface="Wingdings" panose="05000000000000000000" pitchFamily="2" charset="2"/>
              <a:buChar char="§"/>
            </a:pPr>
            <a:r>
              <a:rPr lang="ru-RU" sz="1400" dirty="0"/>
              <a:t>возможное возгорание или взрыв;</a:t>
            </a:r>
          </a:p>
          <a:p>
            <a:pPr marL="285750" lvl="0" indent="-285750" algn="just">
              <a:buFont typeface="Wingdings" panose="05000000000000000000" pitchFamily="2" charset="2"/>
              <a:buChar char="§"/>
            </a:pPr>
            <a:r>
              <a:rPr lang="ru-RU" sz="1400" dirty="0"/>
              <a:t>поражение токсическими веществами;</a:t>
            </a:r>
          </a:p>
          <a:p>
            <a:pPr marL="285750" lvl="0" indent="-285750" algn="just">
              <a:buFont typeface="Wingdings" panose="05000000000000000000" pitchFamily="2" charset="2"/>
              <a:buChar char="§"/>
            </a:pPr>
            <a:r>
              <a:rPr lang="ru-RU" sz="1400" dirty="0"/>
              <a:t>агрессивно настроенные люди;</a:t>
            </a:r>
          </a:p>
          <a:p>
            <a:pPr marL="285750" lvl="0" indent="-285750" algn="just">
              <a:buFont typeface="Wingdings" panose="05000000000000000000" pitchFamily="2" charset="2"/>
              <a:buChar char="§"/>
            </a:pPr>
            <a:r>
              <a:rPr lang="ru-RU" sz="1400" dirty="0"/>
              <a:t>высокая вероятность обрушения здания или каких-либо конструкций;</a:t>
            </a:r>
          </a:p>
          <a:p>
            <a:pPr marL="285750" lvl="0" indent="-285750" algn="just">
              <a:buFont typeface="Wingdings" panose="05000000000000000000" pitchFamily="2" charset="2"/>
              <a:buChar char="§"/>
            </a:pPr>
            <a:r>
              <a:rPr lang="ru-RU" sz="1400" dirty="0"/>
              <a:t>животные и т.п.</a:t>
            </a:r>
          </a:p>
        </p:txBody>
      </p:sp>
      <p:sp>
        <p:nvSpPr>
          <p:cNvPr id="4" name="TextBox 3">
            <a:extLst>
              <a:ext uri="{FF2B5EF4-FFF2-40B4-BE49-F238E27FC236}">
                <a16:creationId xmlns:a16="http://schemas.microsoft.com/office/drawing/2014/main" id="{32A4B6B6-A503-473E-8A53-2758662CBDE4}"/>
              </a:ext>
            </a:extLst>
          </p:cNvPr>
          <p:cNvSpPr txBox="1"/>
          <p:nvPr/>
        </p:nvSpPr>
        <p:spPr>
          <a:xfrm>
            <a:off x="132862" y="2756332"/>
            <a:ext cx="8878276" cy="1169551"/>
          </a:xfrm>
          <a:prstGeom prst="rect">
            <a:avLst/>
          </a:prstGeom>
          <a:noFill/>
        </p:spPr>
        <p:txBody>
          <a:bodyPr wrap="square" rtlCol="0">
            <a:spAutoFit/>
          </a:bodyPr>
          <a:lstStyle/>
          <a:p>
            <a:pPr algn="just"/>
            <a:r>
              <a:rPr lang="ru-RU" sz="1400" dirty="0"/>
              <a:t>Для снижения риска поражения необходимо, например, выключить электричество, перекрыть бытовой газ, установить знаки аварийной остановки, перегородить проезжую часть автомобилем, попытаться потушить пожар, сообщить собравшимся людям, что сейчас будет оказываться первая помощь и т.д. Не следует пытаться оказывать первую помощь в неблагоприятных условиях. В этом случае следует обратиться к соответствующим службам (например, к сотрудникам аварийно-спасательных служб, полиции и т.д.).</a:t>
            </a:r>
          </a:p>
        </p:txBody>
      </p:sp>
    </p:spTree>
    <p:extLst>
      <p:ext uri="{BB962C8B-B14F-4D97-AF65-F5344CB8AC3E}">
        <p14:creationId xmlns:p14="http://schemas.microsoft.com/office/powerpoint/2010/main" val="3311387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38EDC5-ED52-4B84-BC6F-26314787FC88}"/>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Способы извлечения и перемещения пострадавшего</a:t>
            </a:r>
          </a:p>
        </p:txBody>
      </p:sp>
      <p:sp>
        <p:nvSpPr>
          <p:cNvPr id="3" name="TextBox 2">
            <a:extLst>
              <a:ext uri="{FF2B5EF4-FFF2-40B4-BE49-F238E27FC236}">
                <a16:creationId xmlns:a16="http://schemas.microsoft.com/office/drawing/2014/main" id="{DC0691A6-DAA6-4F24-8E1E-123784D764CD}"/>
              </a:ext>
            </a:extLst>
          </p:cNvPr>
          <p:cNvSpPr txBox="1"/>
          <p:nvPr/>
        </p:nvSpPr>
        <p:spPr>
          <a:xfrm>
            <a:off x="132862" y="509563"/>
            <a:ext cx="8878276" cy="1169551"/>
          </a:xfrm>
          <a:prstGeom prst="rect">
            <a:avLst/>
          </a:prstGeom>
          <a:noFill/>
        </p:spPr>
        <p:txBody>
          <a:bodyPr wrap="square" rtlCol="0">
            <a:spAutoFit/>
          </a:bodyPr>
          <a:lstStyle/>
          <a:p>
            <a:pPr algn="just"/>
            <a:r>
              <a:rPr lang="ru-RU" sz="1400"/>
              <a:t>Иногда может возникнуть ситуация, когда требуется извлечение пострадавшего. При этом следует помнить, что экстренное извлечение пострадавших из автомобиля или другого труднодоступного места выполняется только при наличии угрозы для его жизни и здоровья и невозможности оказания первой помощи в тех условиях, в которых находится пострадавший. Во всех остальных случаях лучше дождаться приезда скорой медицинской помощи и других служб, участвующих в ликвидации последствий происшествия.</a:t>
            </a:r>
            <a:endParaRPr lang="ru-RU" sz="1400" dirty="0"/>
          </a:p>
        </p:txBody>
      </p:sp>
      <p:pic>
        <p:nvPicPr>
          <p:cNvPr id="1026" name="Рисунок 1">
            <a:extLst>
              <a:ext uri="{FF2B5EF4-FFF2-40B4-BE49-F238E27FC236}">
                <a16:creationId xmlns:a16="http://schemas.microsoft.com/office/drawing/2014/main" id="{CF3E2335-FB8E-4643-AE8C-9AAEDB96BF6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261" y="1726004"/>
            <a:ext cx="3001109" cy="34939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76D343D8-D049-4CA9-835C-F8C4C3428C6B}"/>
              </a:ext>
            </a:extLst>
          </p:cNvPr>
          <p:cNvSpPr txBox="1"/>
          <p:nvPr/>
        </p:nvSpPr>
        <p:spPr>
          <a:xfrm>
            <a:off x="132863" y="5384074"/>
            <a:ext cx="4321906" cy="1384995"/>
          </a:xfrm>
          <a:prstGeom prst="rect">
            <a:avLst/>
          </a:prstGeom>
          <a:noFill/>
        </p:spPr>
        <p:txBody>
          <a:bodyPr wrap="square" rtlCol="0">
            <a:spAutoFit/>
          </a:bodyPr>
          <a:lstStyle/>
          <a:p>
            <a:pPr algn="just"/>
            <a:r>
              <a:rPr lang="ru-RU" sz="1400" dirty="0"/>
              <a:t>Если пострадавший находится в сознании, его экстренное извлечение производится так: руки участника оказания первой помощи проводятся под подмышками пострадавшего, фиксируют его предплечье, после чего пострадавший извлекается наружу</a:t>
            </a:r>
          </a:p>
        </p:txBody>
      </p:sp>
      <p:pic>
        <p:nvPicPr>
          <p:cNvPr id="1027" name="Рисунок 3">
            <a:extLst>
              <a:ext uri="{FF2B5EF4-FFF2-40B4-BE49-F238E27FC236}">
                <a16:creationId xmlns:a16="http://schemas.microsoft.com/office/drawing/2014/main" id="{F0A28ADD-F1DF-4FF6-B5F3-C342F2263F2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78789" y="1726004"/>
            <a:ext cx="3108325" cy="29257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2AC64EDD-883B-4FF9-884D-EE4A678E7B11}"/>
              </a:ext>
            </a:extLst>
          </p:cNvPr>
          <p:cNvSpPr txBox="1"/>
          <p:nvPr/>
        </p:nvSpPr>
        <p:spPr>
          <a:xfrm>
            <a:off x="4571999" y="5168631"/>
            <a:ext cx="4321906" cy="1600438"/>
          </a:xfrm>
          <a:prstGeom prst="rect">
            <a:avLst/>
          </a:prstGeom>
          <a:noFill/>
        </p:spPr>
        <p:txBody>
          <a:bodyPr wrap="square" rtlCol="0">
            <a:spAutoFit/>
          </a:bodyPr>
          <a:lstStyle/>
          <a:p>
            <a:pPr algn="just"/>
            <a:r>
              <a:rPr lang="ru-RU" sz="1400" dirty="0"/>
              <a:t>При извлечении пострадавшего, находящегося без сознания или с подозрением на травму шейного отдела позвоночника, необходимо фиксировать ему голову и шею. При этом одна из рук участника оказания первой помощи фиксирует за нижнюю челюсть голову пострадавшего, а вторая держит его противоположное предплечье.</a:t>
            </a:r>
          </a:p>
        </p:txBody>
      </p:sp>
    </p:spTree>
    <p:extLst>
      <p:ext uri="{BB962C8B-B14F-4D97-AF65-F5344CB8AC3E}">
        <p14:creationId xmlns:p14="http://schemas.microsoft.com/office/powerpoint/2010/main" val="2015180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EFEAB8-1114-4907-B78B-3B06F77FBDD2}"/>
              </a:ext>
            </a:extLst>
          </p:cNvPr>
          <p:cNvSpPr txBox="1"/>
          <p:nvPr/>
        </p:nvSpPr>
        <p:spPr>
          <a:xfrm>
            <a:off x="355721" y="4956795"/>
            <a:ext cx="2580909" cy="738664"/>
          </a:xfrm>
          <a:prstGeom prst="rect">
            <a:avLst/>
          </a:prstGeom>
          <a:noFill/>
        </p:spPr>
        <p:txBody>
          <a:bodyPr wrap="square" rtlCol="0">
            <a:spAutoFit/>
          </a:bodyPr>
          <a:lstStyle/>
          <a:p>
            <a:pPr algn="just"/>
            <a:r>
              <a:rPr lang="ru-RU" sz="1400" dirty="0"/>
              <a:t>Используется для </a:t>
            </a:r>
            <a:r>
              <a:rPr lang="ru-RU" sz="1400" dirty="0" err="1"/>
              <a:t>переме</a:t>
            </a:r>
            <a:r>
              <a:rPr lang="ru-RU" sz="1400" dirty="0"/>
              <a:t>- </a:t>
            </a:r>
            <a:r>
              <a:rPr lang="ru-RU" sz="1400" dirty="0" err="1"/>
              <a:t>щения</a:t>
            </a:r>
            <a:r>
              <a:rPr lang="ru-RU" sz="1400" dirty="0"/>
              <a:t> </a:t>
            </a:r>
            <a:r>
              <a:rPr lang="ru-RU" sz="1400" dirty="0" err="1"/>
              <a:t>легкопострадавших</a:t>
            </a:r>
            <a:r>
              <a:rPr lang="ru-RU" sz="1400" dirty="0"/>
              <a:t> лиц, находящихся в сознании.</a:t>
            </a:r>
          </a:p>
        </p:txBody>
      </p:sp>
      <p:pic>
        <p:nvPicPr>
          <p:cNvPr id="2051" name="Рисунок 65">
            <a:extLst>
              <a:ext uri="{FF2B5EF4-FFF2-40B4-BE49-F238E27FC236}">
                <a16:creationId xmlns:a16="http://schemas.microsoft.com/office/drawing/2014/main" id="{B494F186-228A-41E1-B726-59AEC3F1FA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870" y="996571"/>
            <a:ext cx="2360612" cy="34051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82EE3BF-05EF-45E3-919A-E1D745ACEFD7}"/>
              </a:ext>
            </a:extLst>
          </p:cNvPr>
          <p:cNvSpPr txBox="1"/>
          <p:nvPr/>
        </p:nvSpPr>
        <p:spPr>
          <a:xfrm>
            <a:off x="132863" y="148492"/>
            <a:ext cx="8831383" cy="738664"/>
          </a:xfrm>
          <a:prstGeom prst="rect">
            <a:avLst/>
          </a:prstGeom>
          <a:noFill/>
        </p:spPr>
        <p:txBody>
          <a:bodyPr wrap="square" rtlCol="0">
            <a:spAutoFit/>
          </a:bodyPr>
          <a:lstStyle/>
          <a:p>
            <a:pPr algn="just"/>
            <a:r>
              <a:rPr lang="ru-RU" sz="1400" dirty="0"/>
              <a:t>Перемещать пострадавшего до транспорта или в безопасное место можно различными способами, зависящими от характера травм и состояния пострадавшего, количества участников перемещения и их физических возможностей.</a:t>
            </a:r>
          </a:p>
        </p:txBody>
      </p:sp>
      <p:sp>
        <p:nvSpPr>
          <p:cNvPr id="7" name="TextBox 6">
            <a:extLst>
              <a:ext uri="{FF2B5EF4-FFF2-40B4-BE49-F238E27FC236}">
                <a16:creationId xmlns:a16="http://schemas.microsoft.com/office/drawing/2014/main" id="{8E5406C5-7BD6-4432-A423-6FEC98CA671C}"/>
              </a:ext>
            </a:extLst>
          </p:cNvPr>
          <p:cNvSpPr txBox="1"/>
          <p:nvPr/>
        </p:nvSpPr>
        <p:spPr>
          <a:xfrm>
            <a:off x="3281543" y="4956795"/>
            <a:ext cx="2580909" cy="1600438"/>
          </a:xfrm>
          <a:prstGeom prst="rect">
            <a:avLst/>
          </a:prstGeom>
          <a:noFill/>
        </p:spPr>
        <p:txBody>
          <a:bodyPr wrap="square" rtlCol="0">
            <a:spAutoFit/>
          </a:bodyPr>
          <a:lstStyle/>
          <a:p>
            <a:pPr algn="just"/>
            <a:r>
              <a:rPr lang="ru-RU" sz="1400" dirty="0"/>
              <a:t>Применяется для перемещения на близкое расстояние пострадавших, имеющих значительный вес. </a:t>
            </a:r>
            <a:r>
              <a:rPr lang="ru-RU" sz="1400" dirty="0" err="1"/>
              <a:t>Неже</a:t>
            </a:r>
            <a:r>
              <a:rPr lang="ru-RU" sz="1400" dirty="0"/>
              <a:t>- </a:t>
            </a:r>
            <a:r>
              <a:rPr lang="ru-RU" sz="1400" dirty="0" err="1"/>
              <a:t>лательно</a:t>
            </a:r>
            <a:r>
              <a:rPr lang="ru-RU" sz="1400" dirty="0"/>
              <a:t> использовать у пострадавших с травмами нижних конечностей.</a:t>
            </a:r>
          </a:p>
        </p:txBody>
      </p:sp>
      <p:sp>
        <p:nvSpPr>
          <p:cNvPr id="9" name="TextBox 8">
            <a:extLst>
              <a:ext uri="{FF2B5EF4-FFF2-40B4-BE49-F238E27FC236}">
                <a16:creationId xmlns:a16="http://schemas.microsoft.com/office/drawing/2014/main" id="{EB6FF504-A9F6-4825-9D7C-B50B165B2490}"/>
              </a:ext>
            </a:extLst>
          </p:cNvPr>
          <p:cNvSpPr txBox="1"/>
          <p:nvPr/>
        </p:nvSpPr>
        <p:spPr>
          <a:xfrm>
            <a:off x="6248427" y="4956795"/>
            <a:ext cx="2580909" cy="1384995"/>
          </a:xfrm>
          <a:prstGeom prst="rect">
            <a:avLst/>
          </a:prstGeom>
          <a:noFill/>
        </p:spPr>
        <p:txBody>
          <a:bodyPr wrap="square" rtlCol="0">
            <a:spAutoFit/>
          </a:bodyPr>
          <a:lstStyle/>
          <a:p>
            <a:pPr algn="just"/>
            <a:r>
              <a:rPr lang="ru-RU" sz="1400" dirty="0"/>
              <a:t>Может использоваться для переноски пострадавших, имеющих небольшой вес. Не применяется для переноски пострадавших, находящихся без сознания.</a:t>
            </a:r>
          </a:p>
        </p:txBody>
      </p:sp>
      <p:sp>
        <p:nvSpPr>
          <p:cNvPr id="11" name="TextBox 10">
            <a:extLst>
              <a:ext uri="{FF2B5EF4-FFF2-40B4-BE49-F238E27FC236}">
                <a16:creationId xmlns:a16="http://schemas.microsoft.com/office/drawing/2014/main" id="{DBA1C7E3-F189-4233-9FBF-925B87328EBB}"/>
              </a:ext>
            </a:extLst>
          </p:cNvPr>
          <p:cNvSpPr txBox="1"/>
          <p:nvPr/>
        </p:nvSpPr>
        <p:spPr>
          <a:xfrm>
            <a:off x="1037884" y="4458684"/>
            <a:ext cx="1216583" cy="307777"/>
          </a:xfrm>
          <a:prstGeom prst="rect">
            <a:avLst/>
          </a:prstGeom>
          <a:noFill/>
        </p:spPr>
        <p:txBody>
          <a:bodyPr wrap="square" rtlCol="0">
            <a:spAutoFit/>
          </a:bodyPr>
          <a:lstStyle/>
          <a:p>
            <a:pPr algn="ctr"/>
            <a:r>
              <a:rPr lang="ru-RU" sz="1400" dirty="0"/>
              <a:t>Способ 1</a:t>
            </a:r>
          </a:p>
        </p:txBody>
      </p:sp>
      <p:sp>
        <p:nvSpPr>
          <p:cNvPr id="12" name="TextBox 11">
            <a:extLst>
              <a:ext uri="{FF2B5EF4-FFF2-40B4-BE49-F238E27FC236}">
                <a16:creationId xmlns:a16="http://schemas.microsoft.com/office/drawing/2014/main" id="{D340B5BE-042A-4A0C-BD62-9B11DADA0917}"/>
              </a:ext>
            </a:extLst>
          </p:cNvPr>
          <p:cNvSpPr txBox="1"/>
          <p:nvPr/>
        </p:nvSpPr>
        <p:spPr>
          <a:xfrm>
            <a:off x="3963707" y="4458683"/>
            <a:ext cx="1216583" cy="307777"/>
          </a:xfrm>
          <a:prstGeom prst="rect">
            <a:avLst/>
          </a:prstGeom>
          <a:noFill/>
        </p:spPr>
        <p:txBody>
          <a:bodyPr wrap="square" rtlCol="0">
            <a:spAutoFit/>
          </a:bodyPr>
          <a:lstStyle/>
          <a:p>
            <a:pPr algn="ctr"/>
            <a:r>
              <a:rPr lang="ru-RU" sz="1400" dirty="0"/>
              <a:t>Способ 2</a:t>
            </a:r>
          </a:p>
        </p:txBody>
      </p:sp>
      <p:sp>
        <p:nvSpPr>
          <p:cNvPr id="13" name="TextBox 12">
            <a:extLst>
              <a:ext uri="{FF2B5EF4-FFF2-40B4-BE49-F238E27FC236}">
                <a16:creationId xmlns:a16="http://schemas.microsoft.com/office/drawing/2014/main" id="{B5E258A5-6FA5-466B-81C7-1B167FAD058F}"/>
              </a:ext>
            </a:extLst>
          </p:cNvPr>
          <p:cNvSpPr txBox="1"/>
          <p:nvPr/>
        </p:nvSpPr>
        <p:spPr>
          <a:xfrm>
            <a:off x="6889533" y="4458684"/>
            <a:ext cx="1216583" cy="307777"/>
          </a:xfrm>
          <a:prstGeom prst="rect">
            <a:avLst/>
          </a:prstGeom>
          <a:noFill/>
        </p:spPr>
        <p:txBody>
          <a:bodyPr wrap="square" rtlCol="0">
            <a:spAutoFit/>
          </a:bodyPr>
          <a:lstStyle/>
          <a:p>
            <a:pPr algn="ctr"/>
            <a:r>
              <a:rPr lang="ru-RU" sz="1400" dirty="0"/>
              <a:t>Способ 3</a:t>
            </a:r>
          </a:p>
        </p:txBody>
      </p:sp>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1208" y="996570"/>
            <a:ext cx="2358900" cy="34051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9432" y="996570"/>
            <a:ext cx="2358900" cy="34051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3704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Рисунок 68">
            <a:extLst>
              <a:ext uri="{FF2B5EF4-FFF2-40B4-BE49-F238E27FC236}">
                <a16:creationId xmlns:a16="http://schemas.microsoft.com/office/drawing/2014/main" id="{41D7B09C-2875-4101-913D-72C6DBB65B4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1765" y="191756"/>
            <a:ext cx="2401888" cy="3575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0B78762-7DD5-49E9-84D7-B727D54913C0}"/>
              </a:ext>
            </a:extLst>
          </p:cNvPr>
          <p:cNvSpPr txBox="1"/>
          <p:nvPr/>
        </p:nvSpPr>
        <p:spPr>
          <a:xfrm>
            <a:off x="211766" y="4401806"/>
            <a:ext cx="2580909" cy="2246769"/>
          </a:xfrm>
          <a:prstGeom prst="rect">
            <a:avLst/>
          </a:prstGeom>
          <a:noFill/>
        </p:spPr>
        <p:txBody>
          <a:bodyPr wrap="square" rtlCol="0">
            <a:spAutoFit/>
          </a:bodyPr>
          <a:lstStyle/>
          <a:p>
            <a:pPr algn="just"/>
            <a:r>
              <a:rPr lang="ru-RU" sz="1400" dirty="0"/>
              <a:t>Используется лицами, имею- </a:t>
            </a:r>
            <a:r>
              <a:rPr lang="ru-RU" sz="1400" dirty="0" err="1"/>
              <a:t>щими</a:t>
            </a:r>
            <a:r>
              <a:rPr lang="ru-RU" sz="1400" dirty="0"/>
              <a:t> достаточную для применения этого способа физическую силу. Этим способом возможна переноска пострадавших, находящихся без сознания. Нежелательно переносить так пострадавших с подозрением на травму позвоночника.</a:t>
            </a:r>
          </a:p>
        </p:txBody>
      </p:sp>
      <p:sp>
        <p:nvSpPr>
          <p:cNvPr id="5" name="TextBox 4">
            <a:extLst>
              <a:ext uri="{FF2B5EF4-FFF2-40B4-BE49-F238E27FC236}">
                <a16:creationId xmlns:a16="http://schemas.microsoft.com/office/drawing/2014/main" id="{B611BAC4-A8F2-4117-98D9-DF4DEA358D53}"/>
              </a:ext>
            </a:extLst>
          </p:cNvPr>
          <p:cNvSpPr txBox="1"/>
          <p:nvPr/>
        </p:nvSpPr>
        <p:spPr>
          <a:xfrm>
            <a:off x="3046187" y="4401806"/>
            <a:ext cx="2699293" cy="2246769"/>
          </a:xfrm>
          <a:prstGeom prst="rect">
            <a:avLst/>
          </a:prstGeom>
          <a:noFill/>
        </p:spPr>
        <p:txBody>
          <a:bodyPr wrap="square" rtlCol="0">
            <a:spAutoFit/>
          </a:bodyPr>
          <a:lstStyle/>
          <a:p>
            <a:pPr algn="just"/>
            <a:r>
              <a:rPr lang="ru-RU" sz="1400" dirty="0"/>
              <a:t>При переноске таким способом следует придерживать </a:t>
            </a:r>
            <a:r>
              <a:rPr lang="ru-RU" sz="1400" dirty="0" err="1"/>
              <a:t>постра</a:t>
            </a:r>
            <a:r>
              <a:rPr lang="ru-RU" sz="1400" dirty="0"/>
              <a:t>- давшего за руку. Этот способ не применяется при переноске пострадавших с травмами груди, живота и позвоночника. </a:t>
            </a:r>
            <a:r>
              <a:rPr lang="ru-RU" sz="1400" dirty="0">
                <a:solidFill>
                  <a:srgbClr val="00B050"/>
                </a:solidFill>
              </a:rPr>
              <a:t>На </a:t>
            </a:r>
            <a:r>
              <a:rPr lang="en-US" sz="1400" dirty="0">
                <a:solidFill>
                  <a:srgbClr val="00B050"/>
                </a:solidFill>
              </a:rPr>
              <a:t>YouTube</a:t>
            </a:r>
            <a:r>
              <a:rPr lang="ru-RU" sz="1400" dirty="0">
                <a:solidFill>
                  <a:srgbClr val="00B050"/>
                </a:solidFill>
              </a:rPr>
              <a:t> есть ролик, </a:t>
            </a:r>
            <a:r>
              <a:rPr lang="ru-RU" sz="1400" dirty="0" err="1">
                <a:solidFill>
                  <a:srgbClr val="00B050"/>
                </a:solidFill>
              </a:rPr>
              <a:t>демонс-трирующий</a:t>
            </a:r>
            <a:r>
              <a:rPr lang="ru-RU" sz="1400" dirty="0">
                <a:solidFill>
                  <a:srgbClr val="00B050"/>
                </a:solidFill>
              </a:rPr>
              <a:t> интересную </a:t>
            </a:r>
            <a:r>
              <a:rPr lang="ru-RU" sz="1400" dirty="0">
                <a:hlinkClick r:id="rId3"/>
              </a:rPr>
              <a:t>технику подъёма пострадавшего</a:t>
            </a:r>
            <a:r>
              <a:rPr lang="ru-RU" sz="1400" dirty="0"/>
              <a:t> </a:t>
            </a:r>
            <a:r>
              <a:rPr lang="ru-RU" sz="1400" dirty="0">
                <a:solidFill>
                  <a:srgbClr val="00B050"/>
                </a:solidFill>
              </a:rPr>
              <a:t>(</a:t>
            </a:r>
            <a:r>
              <a:rPr lang="ru-RU" sz="1400" dirty="0" err="1">
                <a:solidFill>
                  <a:srgbClr val="00B050"/>
                </a:solidFill>
              </a:rPr>
              <a:t>присут-ствует</a:t>
            </a:r>
            <a:r>
              <a:rPr lang="ru-RU" sz="1400" dirty="0">
                <a:solidFill>
                  <a:srgbClr val="00B050"/>
                </a:solidFill>
              </a:rPr>
              <a:t> нецензурная лексика)</a:t>
            </a:r>
          </a:p>
        </p:txBody>
      </p:sp>
      <p:sp>
        <p:nvSpPr>
          <p:cNvPr id="7" name="TextBox 6">
            <a:extLst>
              <a:ext uri="{FF2B5EF4-FFF2-40B4-BE49-F238E27FC236}">
                <a16:creationId xmlns:a16="http://schemas.microsoft.com/office/drawing/2014/main" id="{A40130E2-8C3F-4BCE-84AD-D0EA3C0BBBAB}"/>
              </a:ext>
            </a:extLst>
          </p:cNvPr>
          <p:cNvSpPr txBox="1"/>
          <p:nvPr/>
        </p:nvSpPr>
        <p:spPr>
          <a:xfrm>
            <a:off x="5978769" y="4932113"/>
            <a:ext cx="2953465" cy="1600438"/>
          </a:xfrm>
          <a:prstGeom prst="rect">
            <a:avLst/>
          </a:prstGeom>
          <a:noFill/>
        </p:spPr>
        <p:txBody>
          <a:bodyPr wrap="square" rtlCol="0">
            <a:spAutoFit/>
          </a:bodyPr>
          <a:lstStyle/>
          <a:p>
            <a:pPr algn="just"/>
            <a:r>
              <a:rPr lang="ru-RU" sz="1400" dirty="0"/>
              <a:t>Переноска пострадавшего вдвоем на замке из четырех рук. Руки берутся таким образом, чтобы обхватить запястье другой руки и руки помощника. Фиксация кистей должна быть достаточно прочной, чтобы удержать пострадавшего.</a:t>
            </a:r>
          </a:p>
        </p:txBody>
      </p:sp>
      <p:sp>
        <p:nvSpPr>
          <p:cNvPr id="8" name="TextBox 7">
            <a:extLst>
              <a:ext uri="{FF2B5EF4-FFF2-40B4-BE49-F238E27FC236}">
                <a16:creationId xmlns:a16="http://schemas.microsoft.com/office/drawing/2014/main" id="{048EBD41-B835-4C84-AAA7-C467ED8D2576}"/>
              </a:ext>
            </a:extLst>
          </p:cNvPr>
          <p:cNvSpPr txBox="1"/>
          <p:nvPr/>
        </p:nvSpPr>
        <p:spPr>
          <a:xfrm>
            <a:off x="893928" y="3970729"/>
            <a:ext cx="1216583" cy="307777"/>
          </a:xfrm>
          <a:prstGeom prst="rect">
            <a:avLst/>
          </a:prstGeom>
          <a:noFill/>
        </p:spPr>
        <p:txBody>
          <a:bodyPr wrap="square" rtlCol="0">
            <a:spAutoFit/>
          </a:bodyPr>
          <a:lstStyle/>
          <a:p>
            <a:pPr algn="ctr"/>
            <a:r>
              <a:rPr lang="ru-RU" sz="1400" dirty="0"/>
              <a:t>Способ 4</a:t>
            </a:r>
          </a:p>
        </p:txBody>
      </p:sp>
      <p:sp>
        <p:nvSpPr>
          <p:cNvPr id="9" name="TextBox 8">
            <a:extLst>
              <a:ext uri="{FF2B5EF4-FFF2-40B4-BE49-F238E27FC236}">
                <a16:creationId xmlns:a16="http://schemas.microsoft.com/office/drawing/2014/main" id="{2EAA4C20-9177-45BE-9F2D-1921BD2267EE}"/>
              </a:ext>
            </a:extLst>
          </p:cNvPr>
          <p:cNvSpPr txBox="1"/>
          <p:nvPr/>
        </p:nvSpPr>
        <p:spPr>
          <a:xfrm>
            <a:off x="3653774" y="3970729"/>
            <a:ext cx="1216583" cy="307777"/>
          </a:xfrm>
          <a:prstGeom prst="rect">
            <a:avLst/>
          </a:prstGeom>
          <a:noFill/>
        </p:spPr>
        <p:txBody>
          <a:bodyPr wrap="square" rtlCol="0">
            <a:spAutoFit/>
          </a:bodyPr>
          <a:lstStyle/>
          <a:p>
            <a:pPr algn="ctr"/>
            <a:r>
              <a:rPr lang="ru-RU" sz="1400" dirty="0"/>
              <a:t>Способ 5</a:t>
            </a:r>
          </a:p>
        </p:txBody>
      </p:sp>
      <p:pic>
        <p:nvPicPr>
          <p:cNvPr id="1029" name="Рисунок 71">
            <a:extLst>
              <a:ext uri="{FF2B5EF4-FFF2-40B4-BE49-F238E27FC236}">
                <a16:creationId xmlns:a16="http://schemas.microsoft.com/office/drawing/2014/main" id="{5F78DFB9-83A0-4DE7-A595-89FC5AAD0B4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9534" y="191756"/>
            <a:ext cx="2552700" cy="4210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Рисунок 70">
            <a:extLst>
              <a:ext uri="{FF2B5EF4-FFF2-40B4-BE49-F238E27FC236}">
                <a16:creationId xmlns:a16="http://schemas.microsoft.com/office/drawing/2014/main" id="{D4485306-A10A-4E51-A532-25F50BE0176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67225" y="191756"/>
            <a:ext cx="1232101" cy="1188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7A6050FE-CB61-43FB-BB03-C411AF51F1C8}"/>
              </a:ext>
            </a:extLst>
          </p:cNvPr>
          <p:cNvSpPr txBox="1"/>
          <p:nvPr/>
        </p:nvSpPr>
        <p:spPr>
          <a:xfrm>
            <a:off x="6872687" y="4513583"/>
            <a:ext cx="1216583" cy="307777"/>
          </a:xfrm>
          <a:prstGeom prst="rect">
            <a:avLst/>
          </a:prstGeom>
          <a:noFill/>
        </p:spPr>
        <p:txBody>
          <a:bodyPr wrap="square" rtlCol="0">
            <a:spAutoFit/>
          </a:bodyPr>
          <a:lstStyle/>
          <a:p>
            <a:pPr algn="ctr"/>
            <a:r>
              <a:rPr lang="ru-RU" sz="1400" dirty="0"/>
              <a:t>Способ 6</a:t>
            </a:r>
          </a:p>
        </p:txBody>
      </p:sp>
      <p:pic>
        <p:nvPicPr>
          <p:cNvPr id="1027" name="Рисунок 67">
            <a:extLst>
              <a:ext uri="{FF2B5EF4-FFF2-40B4-BE49-F238E27FC236}">
                <a16:creationId xmlns:a16="http://schemas.microsoft.com/office/drawing/2014/main" id="{C61321EC-AD7C-4CE1-BDA1-B3A9479AC74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49353" y="191756"/>
            <a:ext cx="2582172" cy="3575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1756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772" y="100177"/>
            <a:ext cx="5131163" cy="32597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a:extLst>
              <a:ext uri="{FF2B5EF4-FFF2-40B4-BE49-F238E27FC236}">
                <a16:creationId xmlns:a16="http://schemas.microsoft.com/office/drawing/2014/main" id="{E3FA6B99-3A75-462E-ACB2-105798C4E3CE}"/>
              </a:ext>
            </a:extLst>
          </p:cNvPr>
          <p:cNvSpPr txBox="1"/>
          <p:nvPr/>
        </p:nvSpPr>
        <p:spPr>
          <a:xfrm>
            <a:off x="5900615" y="306544"/>
            <a:ext cx="3001108" cy="3108543"/>
          </a:xfrm>
          <a:prstGeom prst="rect">
            <a:avLst/>
          </a:prstGeom>
          <a:noFill/>
        </p:spPr>
        <p:txBody>
          <a:bodyPr wrap="square" rtlCol="0">
            <a:spAutoFit/>
          </a:bodyPr>
          <a:lstStyle/>
          <a:p>
            <a:pPr algn="just"/>
            <a:r>
              <a:rPr lang="ru-RU" sz="1400" dirty="0"/>
              <a:t>Переноска пострадавшего вдвоем на замке из трех рук с поддержкой под спину. При использовании этого способа один из участников оказания первой помощи не берет руку в замок, а располагает ее на плече у другого. На эту руку пострадавший может опираться при переноске. Таким образом осуществляется переноска </a:t>
            </a:r>
            <a:r>
              <a:rPr lang="ru-RU" sz="1400" dirty="0" err="1"/>
              <a:t>постра</a:t>
            </a:r>
            <a:r>
              <a:rPr lang="ru-RU" sz="1400" dirty="0"/>
              <a:t>- давших, у которых есть риск потери сознания или пострадавших, которые не могут удержаться на замке из четырех рук.</a:t>
            </a:r>
          </a:p>
        </p:txBody>
      </p:sp>
      <p:sp>
        <p:nvSpPr>
          <p:cNvPr id="5" name="TextBox 4">
            <a:extLst>
              <a:ext uri="{FF2B5EF4-FFF2-40B4-BE49-F238E27FC236}">
                <a16:creationId xmlns:a16="http://schemas.microsoft.com/office/drawing/2014/main" id="{2C6BFE2F-B241-4C90-BC14-2B3435B4952A}"/>
              </a:ext>
            </a:extLst>
          </p:cNvPr>
          <p:cNvSpPr txBox="1"/>
          <p:nvPr/>
        </p:nvSpPr>
        <p:spPr>
          <a:xfrm>
            <a:off x="2503887" y="2999916"/>
            <a:ext cx="1216583" cy="307777"/>
          </a:xfrm>
          <a:prstGeom prst="rect">
            <a:avLst/>
          </a:prstGeom>
          <a:noFill/>
        </p:spPr>
        <p:txBody>
          <a:bodyPr wrap="square" rtlCol="0">
            <a:spAutoFit/>
          </a:bodyPr>
          <a:lstStyle/>
          <a:p>
            <a:pPr algn="ctr"/>
            <a:r>
              <a:rPr lang="ru-RU" sz="1400" dirty="0"/>
              <a:t>Способ 7</a:t>
            </a:r>
          </a:p>
        </p:txBody>
      </p:sp>
      <p:pic>
        <p:nvPicPr>
          <p:cNvPr id="2052" name="Рисунок 74">
            <a:extLst>
              <a:ext uri="{FF2B5EF4-FFF2-40B4-BE49-F238E27FC236}">
                <a16:creationId xmlns:a16="http://schemas.microsoft.com/office/drawing/2014/main" id="{F7EF38BD-44BB-4E50-8480-A87B4DE623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772" y="3488935"/>
            <a:ext cx="3191256" cy="31031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8C2477FA-4113-4E5F-A9EB-CD620129D004}"/>
              </a:ext>
            </a:extLst>
          </p:cNvPr>
          <p:cNvSpPr txBox="1"/>
          <p:nvPr/>
        </p:nvSpPr>
        <p:spPr>
          <a:xfrm>
            <a:off x="2440711" y="6308816"/>
            <a:ext cx="1216583" cy="307777"/>
          </a:xfrm>
          <a:prstGeom prst="rect">
            <a:avLst/>
          </a:prstGeom>
          <a:noFill/>
        </p:spPr>
        <p:txBody>
          <a:bodyPr wrap="square" rtlCol="0">
            <a:spAutoFit/>
          </a:bodyPr>
          <a:lstStyle/>
          <a:p>
            <a:pPr algn="ctr"/>
            <a:r>
              <a:rPr lang="ru-RU" sz="1400" dirty="0"/>
              <a:t>Способ 8</a:t>
            </a:r>
          </a:p>
        </p:txBody>
      </p:sp>
      <p:sp>
        <p:nvSpPr>
          <p:cNvPr id="8" name="TextBox 7">
            <a:extLst>
              <a:ext uri="{FF2B5EF4-FFF2-40B4-BE49-F238E27FC236}">
                <a16:creationId xmlns:a16="http://schemas.microsoft.com/office/drawing/2014/main" id="{BFACAE95-4BA2-4ADB-8EB2-6A86E2861CEE}"/>
              </a:ext>
            </a:extLst>
          </p:cNvPr>
          <p:cNvSpPr txBox="1"/>
          <p:nvPr/>
        </p:nvSpPr>
        <p:spPr>
          <a:xfrm>
            <a:off x="3720470" y="4243571"/>
            <a:ext cx="5181252" cy="738664"/>
          </a:xfrm>
          <a:prstGeom prst="rect">
            <a:avLst/>
          </a:prstGeom>
          <a:noFill/>
        </p:spPr>
        <p:txBody>
          <a:bodyPr wrap="square" rtlCol="0">
            <a:spAutoFit/>
          </a:bodyPr>
          <a:lstStyle/>
          <a:p>
            <a:pPr algn="just"/>
            <a:r>
              <a:rPr lang="ru-RU" sz="1400" dirty="0"/>
              <a:t>При переноске этим способом, один из участников оказания первой помощи держит пострадавшего за предплечье одной руки, просунув руки подмышки, а другой – под колени.</a:t>
            </a:r>
          </a:p>
        </p:txBody>
      </p:sp>
    </p:spTree>
    <p:extLst>
      <p:ext uri="{BB962C8B-B14F-4D97-AF65-F5344CB8AC3E}">
        <p14:creationId xmlns:p14="http://schemas.microsoft.com/office/powerpoint/2010/main" val="1491519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374F82-2E49-45DA-8926-E4E1FAE9CE43}"/>
              </a:ext>
            </a:extLst>
          </p:cNvPr>
          <p:cNvSpPr txBox="1"/>
          <p:nvPr/>
        </p:nvSpPr>
        <p:spPr>
          <a:xfrm>
            <a:off x="4931507" y="1934159"/>
            <a:ext cx="3962400" cy="2462213"/>
          </a:xfrm>
          <a:prstGeom prst="rect">
            <a:avLst/>
          </a:prstGeom>
          <a:noFill/>
        </p:spPr>
        <p:txBody>
          <a:bodyPr wrap="square" rtlCol="0">
            <a:spAutoFit/>
          </a:bodyPr>
          <a:lstStyle/>
          <a:p>
            <a:pPr algn="just"/>
            <a:r>
              <a:rPr lang="ru-RU" sz="1400" dirty="0"/>
              <a:t>Для переноски пострадавшего с подозрением на травму позвоночника необходимо несколько человек, которые под руководством одного из участников оказания первой помощи поднимают и переносят пострадавшего. При переноске один из участников оказания первой помощи должен фиксировать голову и шею пострадавшего своими предплечьями. </a:t>
            </a:r>
            <a:r>
              <a:rPr lang="ru-RU" sz="1400" dirty="0">
                <a:solidFill>
                  <a:srgbClr val="00B050"/>
                </a:solidFill>
              </a:rPr>
              <a:t>Более удобно и безопасно для пострадавшего с подозрением на травму позвоночника переносить его на твердой ровной поверхности (например, на щите).</a:t>
            </a:r>
          </a:p>
        </p:txBody>
      </p:sp>
      <p:pic>
        <p:nvPicPr>
          <p:cNvPr id="3075" name="Рисунок 76">
            <a:extLst>
              <a:ext uri="{FF2B5EF4-FFF2-40B4-BE49-F238E27FC236}">
                <a16:creationId xmlns:a16="http://schemas.microsoft.com/office/drawing/2014/main" id="{8EA07293-53CC-4D60-AD59-8A1F4DB2E20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732" y="453292"/>
            <a:ext cx="2105390" cy="1785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Рисунок 75">
            <a:extLst>
              <a:ext uri="{FF2B5EF4-FFF2-40B4-BE49-F238E27FC236}">
                <a16:creationId xmlns:a16="http://schemas.microsoft.com/office/drawing/2014/main" id="{8C8BAC8F-6B6D-432D-AA58-7C4D6AE378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615" y="1936187"/>
            <a:ext cx="4333875" cy="35893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82FE6E20-E462-4AF9-B531-C86CA2BF281C}"/>
              </a:ext>
            </a:extLst>
          </p:cNvPr>
          <p:cNvSpPr txBox="1"/>
          <p:nvPr/>
        </p:nvSpPr>
        <p:spPr>
          <a:xfrm>
            <a:off x="2019332" y="5674508"/>
            <a:ext cx="1216583" cy="307777"/>
          </a:xfrm>
          <a:prstGeom prst="rect">
            <a:avLst/>
          </a:prstGeom>
          <a:noFill/>
        </p:spPr>
        <p:txBody>
          <a:bodyPr wrap="square" rtlCol="0">
            <a:spAutoFit/>
          </a:bodyPr>
          <a:lstStyle/>
          <a:p>
            <a:pPr algn="ctr"/>
            <a:r>
              <a:rPr lang="ru-RU" sz="1400" dirty="0"/>
              <a:t>Способ 9</a:t>
            </a:r>
          </a:p>
        </p:txBody>
      </p:sp>
    </p:spTree>
    <p:extLst>
      <p:ext uri="{BB962C8B-B14F-4D97-AF65-F5344CB8AC3E}">
        <p14:creationId xmlns:p14="http://schemas.microsoft.com/office/powerpoint/2010/main" val="3503478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3EE59F-6B40-4AAC-AE8B-296C1B04470C}"/>
              </a:ext>
            </a:extLst>
          </p:cNvPr>
          <p:cNvSpPr txBox="1"/>
          <p:nvPr/>
        </p:nvSpPr>
        <p:spPr>
          <a:xfrm>
            <a:off x="193884" y="166320"/>
            <a:ext cx="8756231" cy="474541"/>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a:t>Меры профилактики инфекционных заболеваний, передающихся при непосредственном контакте с человеком, его кровью и другими биологическими жидкостями</a:t>
            </a:r>
            <a:endParaRPr lang="ru-RU" dirty="0"/>
          </a:p>
        </p:txBody>
      </p:sp>
      <p:sp>
        <p:nvSpPr>
          <p:cNvPr id="4" name="TextBox 3">
            <a:extLst>
              <a:ext uri="{FF2B5EF4-FFF2-40B4-BE49-F238E27FC236}">
                <a16:creationId xmlns:a16="http://schemas.microsoft.com/office/drawing/2014/main" id="{4F86D3A4-4ED9-4EB2-A549-78394B657F6D}"/>
              </a:ext>
            </a:extLst>
          </p:cNvPr>
          <p:cNvSpPr txBox="1"/>
          <p:nvPr/>
        </p:nvSpPr>
        <p:spPr>
          <a:xfrm>
            <a:off x="193884" y="773723"/>
            <a:ext cx="8756231" cy="2908489"/>
          </a:xfrm>
          <a:prstGeom prst="rect">
            <a:avLst/>
          </a:prstGeom>
          <a:noFill/>
        </p:spPr>
        <p:txBody>
          <a:bodyPr wrap="square" rtlCol="0">
            <a:spAutoFit/>
          </a:bodyPr>
          <a:lstStyle/>
          <a:p>
            <a:pPr algn="just">
              <a:spcBef>
                <a:spcPts val="600"/>
              </a:spcBef>
            </a:pPr>
            <a:r>
              <a:rPr lang="ru-RU" sz="1400"/>
              <a:t>Для снижения риска заражения при оказании первой помощи следует использовать медицинские перчатки (для защиты рук) и защитные устройства для проведения искусственного дыхания «рот-устройство-рот», находящиеся в аптечках первой помощи. В настоящее время в России производятся устройства для искусственного дыхания различных конструкций. С правилами их использования можно ознакомиться в инструкциях, прилагаемых производителем каждого конкретного устройства. </a:t>
            </a:r>
          </a:p>
          <a:p>
            <a:pPr algn="just">
              <a:spcBef>
                <a:spcPts val="600"/>
              </a:spcBef>
            </a:pPr>
            <a:r>
              <a:rPr lang="ru-RU" sz="1400"/>
              <a:t>В состав аптечки для оказания первой помощи работникам входят медицинские 3-слойные маски из нетканого материала, которые применяются для снижения риска инфицирования человека, оказывающего первую помощь.</a:t>
            </a:r>
          </a:p>
          <a:p>
            <a:pPr algn="just">
              <a:spcBef>
                <a:spcPts val="600"/>
              </a:spcBef>
            </a:pPr>
            <a:r>
              <a:rPr lang="ru-RU" sz="1400"/>
              <a:t>В случае попадания крови и других биологических жидкостей на кожу следует немедленно смыть их проточной водой, тщательно вымыть руки. При наличии спиртовых антисептические салфеток из бумажного текстилеподобного материала (находятся в аптечке для оказания первой помощи работникам) необходимо обработать кожу с их помощью.</a:t>
            </a:r>
          </a:p>
          <a:p>
            <a:pPr algn="just">
              <a:spcBef>
                <a:spcPts val="600"/>
              </a:spcBef>
            </a:pPr>
            <a:r>
              <a:rPr lang="ru-RU" sz="1400"/>
              <a:t>После проведения искусственного дыхания рекомендуется прополоскать рот.</a:t>
            </a:r>
            <a:endParaRPr lang="ru-RU" sz="1400" dirty="0"/>
          </a:p>
        </p:txBody>
      </p:sp>
      <p:pic>
        <p:nvPicPr>
          <p:cNvPr id="4098" name="Picture 2">
            <a:extLst>
              <a:ext uri="{FF2B5EF4-FFF2-40B4-BE49-F238E27FC236}">
                <a16:creationId xmlns:a16="http://schemas.microsoft.com/office/drawing/2014/main" id="{C363A99E-365D-4C24-9CCF-C31943758C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3884" y="3616569"/>
            <a:ext cx="4321908" cy="324143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FB66F3CE-CFA7-493F-9F80-E942D65290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1870" y="4094830"/>
            <a:ext cx="3540999" cy="1989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9770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902B0C-340B-4632-916F-2AF0151089BD}"/>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Правила вызова скорой медицинской помощи</a:t>
            </a:r>
          </a:p>
        </p:txBody>
      </p:sp>
      <p:sp>
        <p:nvSpPr>
          <p:cNvPr id="3" name="TextBox 2">
            <a:extLst>
              <a:ext uri="{FF2B5EF4-FFF2-40B4-BE49-F238E27FC236}">
                <a16:creationId xmlns:a16="http://schemas.microsoft.com/office/drawing/2014/main" id="{B4A0BF7E-9E2D-4AD6-B783-699913C3B869}"/>
              </a:ext>
            </a:extLst>
          </p:cNvPr>
          <p:cNvSpPr txBox="1"/>
          <p:nvPr/>
        </p:nvSpPr>
        <p:spPr>
          <a:xfrm>
            <a:off x="132862" y="509563"/>
            <a:ext cx="8878276" cy="3770263"/>
          </a:xfrm>
          <a:prstGeom prst="rect">
            <a:avLst/>
          </a:prstGeom>
          <a:noFill/>
        </p:spPr>
        <p:txBody>
          <a:bodyPr wrap="square" rtlCol="0">
            <a:spAutoFit/>
          </a:bodyPr>
          <a:lstStyle/>
          <a:p>
            <a:pPr algn="just">
              <a:spcBef>
                <a:spcPts val="600"/>
              </a:spcBef>
            </a:pPr>
            <a:r>
              <a:rPr lang="ru-RU" sz="1400" dirty="0"/>
              <a:t>С 2013 года единым телефонным номером для вызова</a:t>
            </a:r>
            <a:r>
              <a:rPr lang="ru-RU" sz="1400" b="1" i="1" dirty="0"/>
              <a:t> </a:t>
            </a:r>
            <a:r>
              <a:rPr lang="ru-RU" sz="1400" dirty="0"/>
              <a:t>экстренных служб стал номер </a:t>
            </a:r>
            <a:r>
              <a:rPr lang="ru-RU" sz="1400" dirty="0">
                <a:solidFill>
                  <a:srgbClr val="FF0000"/>
                </a:solidFill>
              </a:rPr>
              <a:t>112</a:t>
            </a:r>
            <a:r>
              <a:rPr lang="ru-RU" sz="1400" dirty="0"/>
              <a:t>. По нему можно вызвать спасателей, полицейских и скорую медицинскую помощь (вызов также может осуществляться по телефонным номерам </a:t>
            </a:r>
            <a:r>
              <a:rPr lang="ru-RU" sz="1400" dirty="0">
                <a:solidFill>
                  <a:srgbClr val="FF0000"/>
                </a:solidFill>
              </a:rPr>
              <a:t>01, 101; 02, 102; 03, 103</a:t>
            </a:r>
            <a:r>
              <a:rPr lang="ru-RU" sz="1400" dirty="0"/>
              <a:t> и другим региональным номерам).</a:t>
            </a:r>
          </a:p>
          <a:p>
            <a:pPr>
              <a:spcBef>
                <a:spcPts val="600"/>
              </a:spcBef>
            </a:pPr>
            <a:r>
              <a:rPr lang="ru-RU" sz="1400" dirty="0"/>
              <a:t>При вызове скорой медицинской помощи необходимо обязательно сообщить диспетчеру следующую информацию: </a:t>
            </a:r>
          </a:p>
          <a:p>
            <a:r>
              <a:rPr lang="ru-RU" sz="1400" dirty="0"/>
              <a:t>• место происшествия, что произошло; </a:t>
            </a:r>
          </a:p>
          <a:p>
            <a:r>
              <a:rPr lang="ru-RU" sz="1400" dirty="0"/>
              <a:t>• число пострадавших и тяжесть их состояния; </a:t>
            </a:r>
          </a:p>
          <a:p>
            <a:r>
              <a:rPr lang="ru-RU" sz="1400" dirty="0"/>
              <a:t>• какая помощь оказывается.</a:t>
            </a:r>
          </a:p>
          <a:p>
            <a:pPr>
              <a:spcBef>
                <a:spcPts val="600"/>
              </a:spcBef>
            </a:pPr>
            <a:r>
              <a:rPr lang="ru-RU" sz="1400" dirty="0"/>
              <a:t>Телефонную трубку положить последним, после сообщения диспетчера о том, что вызов принят.</a:t>
            </a:r>
          </a:p>
          <a:p>
            <a:pPr algn="just">
              <a:spcBef>
                <a:spcPts val="600"/>
              </a:spcBef>
            </a:pPr>
            <a:r>
              <a:rPr lang="ru-RU" sz="1400" dirty="0"/>
              <a:t>До прибытия скорой медицинской помощи необходимо контролировать состояние пострадавшего и оказывать ему психологическую поддержку. Самым простым способом контроля состояния пострадавшего является диалог. В ходе общения с пострадавшим можно выяснить его жалобы. У пострадавших в бессознательном состоянии следует периодически проверять признаки дыхания. Обязательно выполнение периодического внешнего осмотра на предмет начавшегося или возобновившегося кровотечения и контроля наложенных повязок или жгутов. Кроме того, следует осуществлять наблюдение за окружающей обстановкой для своевременного устранения возможных опасностей.</a:t>
            </a:r>
          </a:p>
        </p:txBody>
      </p:sp>
    </p:spTree>
    <p:extLst>
      <p:ext uri="{BB962C8B-B14F-4D97-AF65-F5344CB8AC3E}">
        <p14:creationId xmlns:p14="http://schemas.microsoft.com/office/powerpoint/2010/main" val="4005617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30525F-805B-4887-9E64-7C07E0F9B954}"/>
              </a:ext>
            </a:extLst>
          </p:cNvPr>
          <p:cNvSpPr txBox="1"/>
          <p:nvPr/>
        </p:nvSpPr>
        <p:spPr>
          <a:xfrm>
            <a:off x="144584" y="646380"/>
            <a:ext cx="8854831" cy="4124206"/>
          </a:xfrm>
          <a:prstGeom prst="rect">
            <a:avLst/>
          </a:prstGeom>
          <a:noFill/>
        </p:spPr>
        <p:txBody>
          <a:bodyPr wrap="square" rtlCol="0">
            <a:spAutoFit/>
          </a:bodyPr>
          <a:lstStyle/>
          <a:p>
            <a:pPr algn="just">
              <a:spcBef>
                <a:spcPts val="600"/>
              </a:spcBef>
            </a:pPr>
            <a:r>
              <a:rPr lang="ru-RU" sz="1400" dirty="0"/>
              <a:t>К </a:t>
            </a:r>
            <a:r>
              <a:rPr lang="ru-RU" sz="1400" dirty="0">
                <a:solidFill>
                  <a:srgbClr val="FF0000"/>
                </a:solidFill>
              </a:rPr>
              <a:t>основным признакам жизни </a:t>
            </a:r>
            <a:r>
              <a:rPr lang="ru-RU" sz="1400" dirty="0"/>
              <a:t>относятся наличие сознания, самостоятельное дыхание и кровообращение. Они проверяются в ходе выполнения алгоритма сердечно-легочной реанимации.</a:t>
            </a:r>
          </a:p>
          <a:p>
            <a:pPr algn="just">
              <a:spcBef>
                <a:spcPts val="600"/>
              </a:spcBef>
            </a:pPr>
            <a:r>
              <a:rPr lang="ru-RU" sz="1400" dirty="0"/>
              <a:t>Внезапная смерть (остановка дыхания и кровообращения) может быть вызвана заболеваниями (инфаркт миокарда, нарушения ритма сердца и др.) или внешним воздействием (травма, поражение электрическим током, утопление и др.). Вне зависимости от причин исчезновения признаков жизни сердечно-легочная реанимация проводится в соответствии с определенным алгоритмом, рекомендованным Российским Национальным Советом по реанимации и Европейским Советом по реанимации.</a:t>
            </a:r>
          </a:p>
          <a:p>
            <a:pPr algn="just" fontAlgn="ctr">
              <a:spcBef>
                <a:spcPts val="600"/>
              </a:spcBef>
            </a:pPr>
            <a:r>
              <a:rPr lang="ru-RU" sz="1400" dirty="0"/>
              <a:t>При оказании первой помощи используются простейшие способы проверки наличия или отсутствия признаков жизни: </a:t>
            </a:r>
          </a:p>
          <a:p>
            <a:pPr marL="285750" indent="-285750" algn="just" fontAlgn="ctr">
              <a:buFont typeface="Wingdings" panose="05000000000000000000" pitchFamily="2" charset="2"/>
              <a:buChar char="§"/>
            </a:pPr>
            <a:r>
              <a:rPr lang="ru-RU" sz="1400" dirty="0"/>
              <a:t>для проверки сознания участник оказания первой помощи пытается вступить с пострадавшим в словесный и тактильный контакт, проверяя его реакцию на это;</a:t>
            </a:r>
          </a:p>
          <a:p>
            <a:pPr marL="285750" indent="-285750" algn="just" fontAlgn="ctr">
              <a:buFont typeface="Wingdings" panose="05000000000000000000" pitchFamily="2" charset="2"/>
              <a:buChar char="§"/>
            </a:pPr>
            <a:r>
              <a:rPr lang="ru-RU" sz="1400" dirty="0"/>
              <a:t>для проверки дыхания используются осязание, слух и зрение (более подробно техника проверки сознания и дыхания описана в следующем разделе);</a:t>
            </a:r>
          </a:p>
          <a:p>
            <a:pPr marL="285750" indent="-285750" algn="just">
              <a:buFont typeface="Wingdings" panose="05000000000000000000" pitchFamily="2" charset="2"/>
              <a:buChar char="§"/>
            </a:pPr>
            <a:r>
              <a:rPr lang="ru-RU" sz="1400" dirty="0"/>
              <a:t>отсутствие кровообращения у пострадавшего определяется путем проверки пульса на магистральных артериях (одновременно с определением дыхания и при наличии соответствующей подготовки). </a:t>
            </a:r>
            <a:r>
              <a:rPr lang="ru-RU" sz="1400" dirty="0">
                <a:solidFill>
                  <a:srgbClr val="00B050"/>
                </a:solidFill>
              </a:rPr>
              <a:t>В виду недостаточной точности проверки наличия или отсутствия кровообращения способом определения пульса на магистральных артериях, для принятия решения о проведении сердечно-легочной реанимации рекомендуется ориентироваться на отсутствие сознания и дыхания.</a:t>
            </a:r>
          </a:p>
        </p:txBody>
      </p:sp>
      <p:sp>
        <p:nvSpPr>
          <p:cNvPr id="6" name="Text Box 2">
            <a:extLst>
              <a:ext uri="{FF2B5EF4-FFF2-40B4-BE49-F238E27FC236}">
                <a16:creationId xmlns:a16="http://schemas.microsoft.com/office/drawing/2014/main" id="{D33B651B-4529-4FF5-8694-BC5DACAEDA90}"/>
              </a:ext>
            </a:extLst>
          </p:cNvPr>
          <p:cNvSpPr txBox="1">
            <a:spLocks noChangeArrowheads="1"/>
          </p:cNvSpPr>
          <p:nvPr/>
        </p:nvSpPr>
        <p:spPr bwMode="auto">
          <a:xfrm>
            <a:off x="193884" y="183648"/>
            <a:ext cx="8756231" cy="338554"/>
          </a:xfrm>
          <a:prstGeom prst="rect">
            <a:avLst/>
          </a:prstGeom>
          <a:solidFill>
            <a:srgbClr val="B6DD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r>
              <a:rPr lang="ru-RU" altLang="ru-RU" sz="1600" b="1" dirty="0">
                <a:cs typeface="Times New Roman" panose="02020603050405020304" pitchFamily="18" charset="0"/>
              </a:rPr>
              <a:t>2. </a:t>
            </a:r>
            <a:r>
              <a:rPr lang="ru-RU" sz="1600" b="1" dirty="0"/>
              <a:t>Оказание первой помощи при отсутствии сознания, остановке дыхания и кровообращения</a:t>
            </a:r>
            <a:endParaRPr lang="ru-RU" altLang="ru-RU" sz="1600" dirty="0">
              <a:cs typeface="Times New Roman" panose="02020603050405020304" pitchFamily="18" charset="0"/>
            </a:endParaRPr>
          </a:p>
        </p:txBody>
      </p:sp>
    </p:spTree>
    <p:extLst>
      <p:ext uri="{BB962C8B-B14F-4D97-AF65-F5344CB8AC3E}">
        <p14:creationId xmlns:p14="http://schemas.microsoft.com/office/powerpoint/2010/main" val="3474401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765CD1-123C-4C86-AD3B-C813E2AE27D2}"/>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Алгоритм проведения сердечно-легочной реанимации (СЛР)</a:t>
            </a:r>
          </a:p>
        </p:txBody>
      </p:sp>
      <p:sp>
        <p:nvSpPr>
          <p:cNvPr id="3" name="TextBox 2">
            <a:extLst>
              <a:ext uri="{FF2B5EF4-FFF2-40B4-BE49-F238E27FC236}">
                <a16:creationId xmlns:a16="http://schemas.microsoft.com/office/drawing/2014/main" id="{85C9C16A-A122-46C3-ADC5-32B32F2F1F3B}"/>
              </a:ext>
            </a:extLst>
          </p:cNvPr>
          <p:cNvSpPr txBox="1"/>
          <p:nvPr/>
        </p:nvSpPr>
        <p:spPr>
          <a:xfrm>
            <a:off x="132862" y="509563"/>
            <a:ext cx="6017846" cy="2246769"/>
          </a:xfrm>
          <a:prstGeom prst="rect">
            <a:avLst/>
          </a:prstGeom>
          <a:noFill/>
        </p:spPr>
        <p:txBody>
          <a:bodyPr wrap="square" rtlCol="0">
            <a:spAutoFit/>
          </a:bodyPr>
          <a:lstStyle/>
          <a:p>
            <a:pPr algn="just" fontAlgn="ctr"/>
            <a:r>
              <a:rPr lang="ru-RU" sz="1400" dirty="0"/>
              <a:t>На месте происшествия участнику оказания первой помощи следует оценить безопасность для себя, пострадавшего (пострадавших) и окружающих. После этого следует устранить угрожающие факторы или минимизировать риск собственного повреждения, риск для пострадавшего (пострадавших) и окружающих. </a:t>
            </a:r>
          </a:p>
          <a:p>
            <a:pPr algn="just"/>
            <a:r>
              <a:rPr lang="ru-RU" sz="1400" dirty="0"/>
              <a:t>Далее необходимо проверить наличие сознания у пострадавшего. Для проверки сознания необходимо аккуратно потормошить пострадавшего за плечи и громко спросить: «Что с Вами? Нужна ли Вам помощь?». Человек, находящийся в бессознательном состоянии, не сможет отреагировать и ответить на эти вопросы.</a:t>
            </a:r>
          </a:p>
        </p:txBody>
      </p:sp>
      <p:sp>
        <p:nvSpPr>
          <p:cNvPr id="5" name="TextBox 4">
            <a:extLst>
              <a:ext uri="{FF2B5EF4-FFF2-40B4-BE49-F238E27FC236}">
                <a16:creationId xmlns:a16="http://schemas.microsoft.com/office/drawing/2014/main" id="{D9F90100-3942-4C8C-BF30-43CAC1D4A3D7}"/>
              </a:ext>
            </a:extLst>
          </p:cNvPr>
          <p:cNvSpPr txBox="1"/>
          <p:nvPr/>
        </p:nvSpPr>
        <p:spPr>
          <a:xfrm>
            <a:off x="132862" y="2756332"/>
            <a:ext cx="6017846" cy="3323987"/>
          </a:xfrm>
          <a:prstGeom prst="rect">
            <a:avLst/>
          </a:prstGeom>
          <a:noFill/>
        </p:spPr>
        <p:txBody>
          <a:bodyPr wrap="square" rtlCol="0">
            <a:spAutoFit/>
          </a:bodyPr>
          <a:lstStyle/>
          <a:p>
            <a:pPr algn="just" fontAlgn="ctr"/>
            <a:r>
              <a:rPr lang="ru-RU" sz="1400" dirty="0"/>
              <a:t>При отсутствии признаков сознания следует определить наличие дыхания у пострадавшего. Для этого необходимо восстановить проходимость дыхательных путей у пострадавшего: одну руку положить на лоб пострадавшего, двумя пальцами другой взять за подбородок, запрокинуть голову, поднять подбородок и нижнюю челюсть. При подозрении на травму шейного отдела позвоночника запрокидывание следует выполнять максимально аккуратно и щадяще.</a:t>
            </a:r>
          </a:p>
          <a:p>
            <a:pPr algn="just" fontAlgn="ctr"/>
            <a:r>
              <a:rPr lang="ru-RU" sz="1400" dirty="0"/>
              <a:t>Для проверки дыхания следует наклониться щекой и ухом ко рту и носу пострадавшего и в течение 10 сек. попытаться услышать его дыхание, почувствовать выдыхаемый воздух на своей щеке и увидеть движения грудной клетки у пострадавшего. При отсутствии дыхания грудная клетка пострадавшего останется неподвижной, звуков его дыхания не будет слышно, выдыхаемый воздух изо рта и носа не будет ощущаться щекой. Отсутствие дыхания определяет необходимость вызова скорой медицинской помощи и проведения сердечно-легочной реанимации.</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461" y="640079"/>
            <a:ext cx="2789694" cy="4723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2816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91A310-2797-4950-81A2-27DC73E500EC}"/>
              </a:ext>
            </a:extLst>
          </p:cNvPr>
          <p:cNvSpPr txBox="1"/>
          <p:nvPr/>
        </p:nvSpPr>
        <p:spPr>
          <a:xfrm>
            <a:off x="156308" y="156308"/>
            <a:ext cx="8823569" cy="1384995"/>
          </a:xfrm>
          <a:prstGeom prst="rect">
            <a:avLst/>
          </a:prstGeom>
          <a:noFill/>
        </p:spPr>
        <p:txBody>
          <a:bodyPr wrap="square" rtlCol="0">
            <a:spAutoFit/>
          </a:bodyPr>
          <a:lstStyle/>
          <a:p>
            <a:pPr algn="just"/>
            <a:r>
              <a:rPr lang="ru-RU" sz="1400" dirty="0"/>
              <a:t>При отсутствии дыхания у пострадавшего участнику оказания первой помощи следует организовать вызов скорой медицинской помощи. Для этого надо громко позвать на помощь, обращаясь к конкретному человеку, находящемуся рядом с местом происшествия и дать ему соответствующие указание. </a:t>
            </a:r>
            <a:r>
              <a:rPr lang="ru-RU" sz="1400" dirty="0">
                <a:solidFill>
                  <a:srgbClr val="00B050"/>
                </a:solidFill>
              </a:rPr>
              <a:t>Указания следует давать кратко, понятно, информативно: «Человек не дышит. Вызывайте «скорую». Сообщите мне, что вызвали».</a:t>
            </a:r>
          </a:p>
          <a:p>
            <a:pPr algn="just" fontAlgn="ctr"/>
            <a:r>
              <a:rPr lang="ru-RU" sz="1400" dirty="0"/>
              <a:t>При отсутствии возможности привлечения помощника, скорую медицинскую помощь следует вызвать самостоятельно (например, используя функцию громкой связи в телефоне).</a:t>
            </a:r>
            <a:endParaRPr lang="ru-RU" sz="1400" dirty="0">
              <a:solidFill>
                <a:srgbClr val="00B050"/>
              </a:solidFill>
            </a:endParaRPr>
          </a:p>
        </p:txBody>
      </p:sp>
      <p:sp>
        <p:nvSpPr>
          <p:cNvPr id="3" name="TextBox 2">
            <a:extLst>
              <a:ext uri="{FF2B5EF4-FFF2-40B4-BE49-F238E27FC236}">
                <a16:creationId xmlns:a16="http://schemas.microsoft.com/office/drawing/2014/main" id="{71BBC3C3-55E0-4923-821B-F9B61E9D77C9}"/>
              </a:ext>
            </a:extLst>
          </p:cNvPr>
          <p:cNvSpPr txBox="1"/>
          <p:nvPr/>
        </p:nvSpPr>
        <p:spPr>
          <a:xfrm>
            <a:off x="156308" y="1541303"/>
            <a:ext cx="5787292" cy="2462213"/>
          </a:xfrm>
          <a:prstGeom prst="rect">
            <a:avLst/>
          </a:prstGeom>
          <a:noFill/>
        </p:spPr>
        <p:txBody>
          <a:bodyPr wrap="square" rtlCol="0">
            <a:spAutoFit/>
          </a:bodyPr>
          <a:lstStyle/>
          <a:p>
            <a:pPr algn="just"/>
            <a:r>
              <a:rPr lang="ru-RU" sz="1400" dirty="0"/>
              <a:t>Одновременно с вызовом скорой медицинской помощи необходимо приступить к давлению руками на грудину пострадавшего, который должен располагаться лежа на спине на твердой ровной поверхности. При этом основание ладони одной руки участника оказания первой помощи помещается на середину грудной клетки пострадавшего, вторая рука помещается сверху первой, кисти рук берутся в замок, руки выпрямляются в локтевых суставах, плечи участника оказания первой помощи располагаются над пострадавшим так, чтобы давление осуществлялось перпендикулярно плоскости грудины. Давление руками на грудину пострадавшего выполняется весом туловища участника оказания первой помощи на глубину 5-6 см с частотой 100-120 в минуту.</a:t>
            </a:r>
            <a:endParaRPr lang="ru-RU" sz="1400" dirty="0">
              <a:solidFill>
                <a:srgbClr val="00B050"/>
              </a:solidFill>
            </a:endParaRPr>
          </a:p>
        </p:txBody>
      </p:sp>
      <p:sp>
        <p:nvSpPr>
          <p:cNvPr id="6" name="TextBox 5">
            <a:extLst>
              <a:ext uri="{FF2B5EF4-FFF2-40B4-BE49-F238E27FC236}">
                <a16:creationId xmlns:a16="http://schemas.microsoft.com/office/drawing/2014/main" id="{4EBBD2D0-1389-4EF9-AD10-65749E18E1AF}"/>
              </a:ext>
            </a:extLst>
          </p:cNvPr>
          <p:cNvSpPr txBox="1"/>
          <p:nvPr/>
        </p:nvSpPr>
        <p:spPr>
          <a:xfrm>
            <a:off x="156308" y="4003516"/>
            <a:ext cx="5787292" cy="1169551"/>
          </a:xfrm>
          <a:prstGeom prst="rect">
            <a:avLst/>
          </a:prstGeom>
          <a:noFill/>
        </p:spPr>
        <p:txBody>
          <a:bodyPr wrap="square" rtlCol="0">
            <a:spAutoFit/>
          </a:bodyPr>
          <a:lstStyle/>
          <a:p>
            <a:pPr algn="just"/>
            <a:r>
              <a:rPr lang="ru-RU" sz="1400" dirty="0"/>
              <a:t>После 30 надавливаний руками на грудину пострадавшего необходимо осуществить искусственное дыхание методом «Рот-ко-рту». Для этого следует открыть дыхательные пути пострадавшего (запрокинуть голову, поднять подбородок), зажать его нос двумя пальцами, сделать два вдоха искусственного дыхания.</a:t>
            </a:r>
            <a:endParaRPr lang="ru-RU" sz="1400" dirty="0">
              <a:solidFill>
                <a:srgbClr val="00B05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0033" y="1541301"/>
            <a:ext cx="2899844" cy="5226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00733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4FBBA3-0B94-4ECA-B2A9-A3A20866FAA2}"/>
              </a:ext>
            </a:extLst>
          </p:cNvPr>
          <p:cNvSpPr txBox="1"/>
          <p:nvPr/>
        </p:nvSpPr>
        <p:spPr>
          <a:xfrm>
            <a:off x="4338638" y="101600"/>
            <a:ext cx="4641239" cy="3754874"/>
          </a:xfrm>
          <a:prstGeom prst="rect">
            <a:avLst/>
          </a:prstGeom>
          <a:noFill/>
        </p:spPr>
        <p:txBody>
          <a:bodyPr wrap="square" rtlCol="0">
            <a:spAutoFit/>
          </a:bodyPr>
          <a:lstStyle/>
          <a:p>
            <a:pPr algn="just"/>
            <a:r>
              <a:rPr lang="ru-RU" sz="1400" dirty="0"/>
              <a:t>Вдохи искусственного дыхания выполняются следующим образом: необходимо сделать свой нормальный вдох, герметично обхватить своими губами рот пострадавшего и выполнить равномерный выдох в его дыхательные пути в </a:t>
            </a:r>
            <a:r>
              <a:rPr lang="ru-RU" sz="1400" u="sng" dirty="0"/>
              <a:t>течение 1 секунды</a:t>
            </a:r>
            <a:r>
              <a:rPr lang="ru-RU" sz="1400" dirty="0"/>
              <a:t>, наблюдая за движением его грудной клетки. Ориентиром достаточного объема вдуваемого воздуха и эффективного вдоха искусственного дыхания является начало подъема грудной клетки, определяемое участником оказания первой помощи визуально. После этого, продолжая поддерживать проходимость дыхательных путей, необходимо дать пострадавшему совершить пассивный выдох, после чего повторить вдох искусственного дыхания вышеописанным образом. На 2 вдоха искусственного дыхания должно быть потрачено </a:t>
            </a:r>
            <a:r>
              <a:rPr lang="ru-RU" sz="1400" u="sng" dirty="0"/>
              <a:t>не более 10 секунд</a:t>
            </a:r>
            <a:r>
              <a:rPr lang="ru-RU" sz="1400" dirty="0"/>
              <a:t>. Не следует делать более двух попыток вдохов искусственного дыхания в перерывах между давлениями руками на грудину пострадавшего.</a:t>
            </a:r>
          </a:p>
        </p:txBody>
      </p:sp>
      <p:sp>
        <p:nvSpPr>
          <p:cNvPr id="3" name="TextBox 2">
            <a:extLst>
              <a:ext uri="{FF2B5EF4-FFF2-40B4-BE49-F238E27FC236}">
                <a16:creationId xmlns:a16="http://schemas.microsoft.com/office/drawing/2014/main" id="{FC8DFB3A-0122-4E7F-B802-48E0E5CB8F41}"/>
              </a:ext>
            </a:extLst>
          </p:cNvPr>
          <p:cNvSpPr txBox="1"/>
          <p:nvPr/>
        </p:nvSpPr>
        <p:spPr>
          <a:xfrm>
            <a:off x="132862" y="3856474"/>
            <a:ext cx="8847015" cy="1815882"/>
          </a:xfrm>
          <a:prstGeom prst="rect">
            <a:avLst/>
          </a:prstGeom>
          <a:noFill/>
        </p:spPr>
        <p:txBody>
          <a:bodyPr wrap="square" rtlCol="0">
            <a:spAutoFit/>
          </a:bodyPr>
          <a:lstStyle/>
          <a:p>
            <a:pPr algn="just" fontAlgn="ctr"/>
            <a:r>
              <a:rPr lang="ru-RU" sz="1400" dirty="0"/>
              <a:t>При этом рекомендуется использовать устройство для проведения искусственного дыхания из аптечки или укладки. </a:t>
            </a:r>
          </a:p>
          <a:p>
            <a:pPr algn="just" fontAlgn="ctr"/>
            <a:r>
              <a:rPr lang="ru-RU" sz="1400" dirty="0"/>
              <a:t>В случае невозможности выполнения искусственного дыхания методом «Рот-ко-рту» (например, повреждение губ пострадавшего), производится искусственное дыхание методом «Рот-к-носу». При этом техника выполнения отличается тем, что участник оказания первой помощи закрывает рот пострадавшему при запрокидывании головы и обхватывает своими губами нос пострадавшего.</a:t>
            </a:r>
          </a:p>
          <a:p>
            <a:pPr algn="just"/>
            <a:r>
              <a:rPr lang="ru-RU" sz="1400" dirty="0"/>
              <a:t>Далее следует продолжить реанимационные мероприятия, чередуя </a:t>
            </a:r>
            <a:r>
              <a:rPr lang="ru-RU" sz="1400" dirty="0">
                <a:solidFill>
                  <a:srgbClr val="FF0000"/>
                </a:solidFill>
              </a:rPr>
              <a:t>30 надавливаний на грудину с 2-мя вдохами искусственного дыхания</a:t>
            </a:r>
            <a:r>
              <a:rPr lang="ru-RU" sz="1400" dirty="0"/>
              <a:t>.</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554" y="114663"/>
            <a:ext cx="3944615"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886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A963C4-CF48-4432-A424-9233965E128E}"/>
              </a:ext>
            </a:extLst>
          </p:cNvPr>
          <p:cNvSpPr txBox="1"/>
          <p:nvPr/>
        </p:nvSpPr>
        <p:spPr>
          <a:xfrm>
            <a:off x="125046" y="484551"/>
            <a:ext cx="8862646" cy="3046988"/>
          </a:xfrm>
          <a:prstGeom prst="rect">
            <a:avLst/>
          </a:prstGeom>
          <a:noFill/>
        </p:spPr>
        <p:txBody>
          <a:bodyPr wrap="square" rtlCol="0">
            <a:spAutoFit/>
          </a:bodyPr>
          <a:lstStyle/>
          <a:p>
            <a:pPr algn="just" fontAlgn="ctr">
              <a:spcBef>
                <a:spcPts val="600"/>
              </a:spcBef>
            </a:pPr>
            <a:r>
              <a:rPr lang="ru-RU" sz="1400" dirty="0"/>
              <a:t>Реанимационные мероприятия продолжаются до прибытия скорой медицинской помощи или других специальных служб, сотрудники которых обязаны оказывать первую помощь, и распоряжения сотрудников этих служб о прекращении реанимации, либо до появления явных признаков жизни у пострадавшего (появления самостоятельного дыхания, возникновения кашля, произвольных движений).</a:t>
            </a:r>
          </a:p>
          <a:p>
            <a:pPr algn="just" fontAlgn="ctr">
              <a:spcBef>
                <a:spcPts val="600"/>
              </a:spcBef>
            </a:pPr>
            <a:r>
              <a:rPr lang="ru-RU" sz="1400" dirty="0"/>
              <a:t>В случае длительного проведения реанимационных мероприятий и возникновения физической усталости у участника оказания первой помощи необходимо привлечь помощника к осуществлению этих мероприятий. Большинство современных отечественных и зарубежных рекомендаций по проведению сердечно-легочной реанимации предусматривают смену ее участников примерно каждые 2 минуты, или спустя 5-6 циклов надавливаний и вдохов.</a:t>
            </a:r>
          </a:p>
          <a:p>
            <a:pPr algn="just">
              <a:spcBef>
                <a:spcPts val="600"/>
              </a:spcBef>
            </a:pPr>
            <a:r>
              <a:rPr lang="ru-RU" sz="1400" dirty="0"/>
              <a:t>Реанимационные мероприятия могут не осуществляться пострадавшим с явными признаками нежизнеспособности (разложение или травма, несовместимая с жизнью), либо в случаях, когда отсутствие признаков жизни вызвано исходом длительно существующего неизлечимого заболевания (например, онкологического).</a:t>
            </a:r>
          </a:p>
        </p:txBody>
      </p:sp>
      <p:sp>
        <p:nvSpPr>
          <p:cNvPr id="3" name="TextBox 2">
            <a:extLst>
              <a:ext uri="{FF2B5EF4-FFF2-40B4-BE49-F238E27FC236}">
                <a16:creationId xmlns:a16="http://schemas.microsoft.com/office/drawing/2014/main" id="{2DE42329-5C35-4B9F-BFCF-77FD543A3929}"/>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Показания к прекращению СЛР</a:t>
            </a:r>
          </a:p>
        </p:txBody>
      </p:sp>
    </p:spTree>
    <p:extLst>
      <p:ext uri="{BB962C8B-B14F-4D97-AF65-F5344CB8AC3E}">
        <p14:creationId xmlns:p14="http://schemas.microsoft.com/office/powerpoint/2010/main" val="28981396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ADD845-7C3D-4CB7-B557-7096E4389889}"/>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Мероприятия, выполняемые после прекращения СЛР</a:t>
            </a:r>
          </a:p>
        </p:txBody>
      </p:sp>
      <p:sp>
        <p:nvSpPr>
          <p:cNvPr id="3" name="TextBox 2">
            <a:extLst>
              <a:ext uri="{FF2B5EF4-FFF2-40B4-BE49-F238E27FC236}">
                <a16:creationId xmlns:a16="http://schemas.microsoft.com/office/drawing/2014/main" id="{DA19C9E2-6EA1-4A01-B6CD-F21CE74B572B}"/>
              </a:ext>
            </a:extLst>
          </p:cNvPr>
          <p:cNvSpPr txBox="1"/>
          <p:nvPr/>
        </p:nvSpPr>
        <p:spPr>
          <a:xfrm>
            <a:off x="193884" y="562708"/>
            <a:ext cx="8756231" cy="738664"/>
          </a:xfrm>
          <a:prstGeom prst="rect">
            <a:avLst/>
          </a:prstGeom>
          <a:noFill/>
        </p:spPr>
        <p:txBody>
          <a:bodyPr wrap="square" rtlCol="0">
            <a:spAutoFit/>
          </a:bodyPr>
          <a:lstStyle/>
          <a:p>
            <a:pPr algn="just"/>
            <a:r>
              <a:rPr lang="ru-RU" sz="1400" dirty="0"/>
              <a:t>В случае появления самостоятельного дыхания у пострадавшего с отсутствующим сознанием (либо если у пострадавшего, внезапно потерявшего сознание, изначально имелось дыхание) ему необходимо придать устойчивое боковое положение. Для этого необходимо выполнить следующую последовательность действий:</a:t>
            </a:r>
          </a:p>
        </p:txBody>
      </p:sp>
      <p:sp>
        <p:nvSpPr>
          <p:cNvPr id="4" name="TextBox 3">
            <a:extLst>
              <a:ext uri="{FF2B5EF4-FFF2-40B4-BE49-F238E27FC236}">
                <a16:creationId xmlns:a16="http://schemas.microsoft.com/office/drawing/2014/main" id="{3A498765-D339-49A9-9A1F-19783A6C42F0}"/>
              </a:ext>
            </a:extLst>
          </p:cNvPr>
          <p:cNvSpPr txBox="1"/>
          <p:nvPr/>
        </p:nvSpPr>
        <p:spPr>
          <a:xfrm>
            <a:off x="193884" y="5036974"/>
            <a:ext cx="4229624" cy="523220"/>
          </a:xfrm>
          <a:prstGeom prst="rect">
            <a:avLst/>
          </a:prstGeom>
          <a:noFill/>
        </p:spPr>
        <p:txBody>
          <a:bodyPr wrap="square" rtlCol="0">
            <a:spAutoFit/>
          </a:bodyPr>
          <a:lstStyle/>
          <a:p>
            <a:pPr algn="just"/>
            <a:r>
              <a:rPr lang="ru-RU" sz="1400" dirty="0"/>
              <a:t>Расположить ближнюю руку пострадавшего под прямым углом к его телу.</a:t>
            </a:r>
          </a:p>
        </p:txBody>
      </p:sp>
      <p:sp>
        <p:nvSpPr>
          <p:cNvPr id="5" name="TextBox 4">
            <a:extLst>
              <a:ext uri="{FF2B5EF4-FFF2-40B4-BE49-F238E27FC236}">
                <a16:creationId xmlns:a16="http://schemas.microsoft.com/office/drawing/2014/main" id="{AD0A7195-3DDE-4380-9113-666E8207DA1E}"/>
              </a:ext>
            </a:extLst>
          </p:cNvPr>
          <p:cNvSpPr txBox="1"/>
          <p:nvPr/>
        </p:nvSpPr>
        <p:spPr>
          <a:xfrm>
            <a:off x="1898388" y="4523437"/>
            <a:ext cx="969107" cy="307777"/>
          </a:xfrm>
          <a:prstGeom prst="rect">
            <a:avLst/>
          </a:prstGeom>
          <a:noFill/>
        </p:spPr>
        <p:txBody>
          <a:bodyPr wrap="square" rtlCol="0">
            <a:spAutoFit/>
          </a:bodyPr>
          <a:lstStyle/>
          <a:p>
            <a:pPr algn="ctr"/>
            <a:r>
              <a:rPr lang="ru-RU" sz="1400" dirty="0"/>
              <a:t>Шаг 1</a:t>
            </a:r>
          </a:p>
        </p:txBody>
      </p:sp>
      <p:sp>
        <p:nvSpPr>
          <p:cNvPr id="8" name="TextBox 7">
            <a:extLst>
              <a:ext uri="{FF2B5EF4-FFF2-40B4-BE49-F238E27FC236}">
                <a16:creationId xmlns:a16="http://schemas.microsoft.com/office/drawing/2014/main" id="{F1875779-EA22-45D1-B7F0-0DD8E56A9231}"/>
              </a:ext>
            </a:extLst>
          </p:cNvPr>
          <p:cNvSpPr txBox="1"/>
          <p:nvPr/>
        </p:nvSpPr>
        <p:spPr>
          <a:xfrm>
            <a:off x="6350749" y="4523437"/>
            <a:ext cx="969107" cy="307777"/>
          </a:xfrm>
          <a:prstGeom prst="rect">
            <a:avLst/>
          </a:prstGeom>
          <a:noFill/>
        </p:spPr>
        <p:txBody>
          <a:bodyPr wrap="square" rtlCol="0">
            <a:spAutoFit/>
          </a:bodyPr>
          <a:lstStyle/>
          <a:p>
            <a:pPr algn="ctr"/>
            <a:r>
              <a:rPr lang="ru-RU" sz="1400" dirty="0"/>
              <a:t>Шаг 2</a:t>
            </a:r>
          </a:p>
        </p:txBody>
      </p:sp>
      <p:sp>
        <p:nvSpPr>
          <p:cNvPr id="9" name="TextBox 8">
            <a:extLst>
              <a:ext uri="{FF2B5EF4-FFF2-40B4-BE49-F238E27FC236}">
                <a16:creationId xmlns:a16="http://schemas.microsoft.com/office/drawing/2014/main" id="{D520F8DF-C180-42DE-933C-75FBC18456FF}"/>
              </a:ext>
            </a:extLst>
          </p:cNvPr>
          <p:cNvSpPr txBox="1"/>
          <p:nvPr/>
        </p:nvSpPr>
        <p:spPr>
          <a:xfrm>
            <a:off x="4720491" y="5036974"/>
            <a:ext cx="4229624" cy="738664"/>
          </a:xfrm>
          <a:prstGeom prst="rect">
            <a:avLst/>
          </a:prstGeom>
          <a:noFill/>
        </p:spPr>
        <p:txBody>
          <a:bodyPr wrap="square" rtlCol="0">
            <a:spAutoFit/>
          </a:bodyPr>
          <a:lstStyle/>
          <a:p>
            <a:pPr algn="just"/>
            <a:r>
              <a:rPr lang="ru-RU" sz="1400" dirty="0"/>
              <a:t>Дальнюю руку пострадавшего приложить тыльной стороной ладони к противоположной щеке пострадавшего, придерживая ее своей рукой.</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340" y="1482450"/>
            <a:ext cx="3943341" cy="27603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0312" y="1482449"/>
            <a:ext cx="3859441" cy="27603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715643"/>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Рисунок 12">
            <a:extLst>
              <a:ext uri="{FF2B5EF4-FFF2-40B4-BE49-F238E27FC236}">
                <a16:creationId xmlns:a16="http://schemas.microsoft.com/office/drawing/2014/main" id="{9C72453B-6939-479B-B12D-1B9F7AA831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0950" y="245679"/>
            <a:ext cx="4094005" cy="27873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7193BD5E-6AFA-4EEA-9A73-765288236A99}"/>
              </a:ext>
            </a:extLst>
          </p:cNvPr>
          <p:cNvSpPr txBox="1"/>
          <p:nvPr/>
        </p:nvSpPr>
        <p:spPr>
          <a:xfrm>
            <a:off x="193884" y="3683236"/>
            <a:ext cx="4229624" cy="1169551"/>
          </a:xfrm>
          <a:prstGeom prst="rect">
            <a:avLst/>
          </a:prstGeom>
          <a:noFill/>
        </p:spPr>
        <p:txBody>
          <a:bodyPr wrap="square" rtlCol="0">
            <a:spAutoFit/>
          </a:bodyPr>
          <a:lstStyle/>
          <a:p>
            <a:pPr algn="just"/>
            <a:r>
              <a:rPr lang="ru-RU" sz="1400" dirty="0"/>
              <a:t>После этого согнуть дальнюю от себя ногу пострадавшего в колене, поставить ее с опорой на стопу, надавить на колено этой ноги на себя (в указанном на рисунке направлении) и повернуть пострадавшего.</a:t>
            </a:r>
          </a:p>
        </p:txBody>
      </p:sp>
      <p:sp>
        <p:nvSpPr>
          <p:cNvPr id="5" name="TextBox 4">
            <a:extLst>
              <a:ext uri="{FF2B5EF4-FFF2-40B4-BE49-F238E27FC236}">
                <a16:creationId xmlns:a16="http://schemas.microsoft.com/office/drawing/2014/main" id="{4D0C8BE2-98FC-4C62-B6CE-53D52B5FE115}"/>
              </a:ext>
            </a:extLst>
          </p:cNvPr>
          <p:cNvSpPr txBox="1"/>
          <p:nvPr/>
        </p:nvSpPr>
        <p:spPr>
          <a:xfrm>
            <a:off x="1898388" y="3247849"/>
            <a:ext cx="969107" cy="307777"/>
          </a:xfrm>
          <a:prstGeom prst="rect">
            <a:avLst/>
          </a:prstGeom>
          <a:noFill/>
        </p:spPr>
        <p:txBody>
          <a:bodyPr wrap="square" rtlCol="0">
            <a:spAutoFit/>
          </a:bodyPr>
          <a:lstStyle/>
          <a:p>
            <a:pPr algn="ctr"/>
            <a:r>
              <a:rPr lang="ru-RU" sz="1400" dirty="0"/>
              <a:t>Шаг 3</a:t>
            </a:r>
          </a:p>
        </p:txBody>
      </p:sp>
      <p:sp>
        <p:nvSpPr>
          <p:cNvPr id="6" name="TextBox 5">
            <a:extLst>
              <a:ext uri="{FF2B5EF4-FFF2-40B4-BE49-F238E27FC236}">
                <a16:creationId xmlns:a16="http://schemas.microsoft.com/office/drawing/2014/main" id="{73739F11-89C3-445F-8E3A-C8EDBBC86E6A}"/>
              </a:ext>
            </a:extLst>
          </p:cNvPr>
          <p:cNvSpPr txBox="1"/>
          <p:nvPr/>
        </p:nvSpPr>
        <p:spPr>
          <a:xfrm>
            <a:off x="6761058" y="3247849"/>
            <a:ext cx="969107" cy="307777"/>
          </a:xfrm>
          <a:prstGeom prst="rect">
            <a:avLst/>
          </a:prstGeom>
          <a:noFill/>
        </p:spPr>
        <p:txBody>
          <a:bodyPr wrap="square" rtlCol="0">
            <a:spAutoFit/>
          </a:bodyPr>
          <a:lstStyle/>
          <a:p>
            <a:pPr algn="ctr"/>
            <a:r>
              <a:rPr lang="ru-RU" sz="1400" dirty="0"/>
              <a:t>Шаг 4</a:t>
            </a:r>
          </a:p>
        </p:txBody>
      </p:sp>
      <p:sp>
        <p:nvSpPr>
          <p:cNvPr id="7" name="TextBox 6">
            <a:extLst>
              <a:ext uri="{FF2B5EF4-FFF2-40B4-BE49-F238E27FC236}">
                <a16:creationId xmlns:a16="http://schemas.microsoft.com/office/drawing/2014/main" id="{46C9D0F8-2365-4E35-A5E5-94D753037BA0}"/>
              </a:ext>
            </a:extLst>
          </p:cNvPr>
          <p:cNvSpPr txBox="1"/>
          <p:nvPr/>
        </p:nvSpPr>
        <p:spPr>
          <a:xfrm>
            <a:off x="4720491" y="3683236"/>
            <a:ext cx="4229624" cy="954107"/>
          </a:xfrm>
          <a:prstGeom prst="rect">
            <a:avLst/>
          </a:prstGeom>
          <a:noFill/>
        </p:spPr>
        <p:txBody>
          <a:bodyPr wrap="square" rtlCol="0">
            <a:spAutoFit/>
          </a:bodyPr>
          <a:lstStyle/>
          <a:p>
            <a:pPr algn="just"/>
            <a:r>
              <a:rPr lang="ru-RU" sz="1400" dirty="0"/>
              <a:t>После поворота пострадавшего набок слегка запрокинуть его голову для открытия дыхательных путей и подтянуть ногу, лежащую сверху, ближе к животу.</a:t>
            </a:r>
          </a:p>
        </p:txBody>
      </p:sp>
      <p:sp>
        <p:nvSpPr>
          <p:cNvPr id="9" name="TextBox 8">
            <a:extLst>
              <a:ext uri="{FF2B5EF4-FFF2-40B4-BE49-F238E27FC236}">
                <a16:creationId xmlns:a16="http://schemas.microsoft.com/office/drawing/2014/main" id="{4EF3589A-3B15-4F9B-BCC8-21D9D9EFFE09}"/>
              </a:ext>
            </a:extLst>
          </p:cNvPr>
          <p:cNvSpPr txBox="1"/>
          <p:nvPr/>
        </p:nvSpPr>
        <p:spPr>
          <a:xfrm>
            <a:off x="4720491" y="5218277"/>
            <a:ext cx="4229624" cy="1384995"/>
          </a:xfrm>
          <a:prstGeom prst="rect">
            <a:avLst/>
          </a:prstGeom>
          <a:noFill/>
        </p:spPr>
        <p:txBody>
          <a:bodyPr wrap="square" rtlCol="0">
            <a:spAutoFit/>
          </a:bodyPr>
          <a:lstStyle/>
          <a:p>
            <a:pPr algn="just"/>
            <a:r>
              <a:rPr lang="ru-RU" sz="1400" dirty="0"/>
              <a:t>В результате описанных выше действий пострадавший будет находиться в положении, изображенном на рисунке. Необходимо наблюдать за его состоянием до прибытия бригады скорой медицинской помощи, регулярно оценивая наличие у него дыхания.</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263" y="245679"/>
            <a:ext cx="4103796" cy="27873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884" y="5048458"/>
            <a:ext cx="4377390" cy="1501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51595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FB5969-F7D7-4B78-AD7F-5F0595A13906}"/>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Порядок оказания первой помощи при нарушении проходимости верхних дыхательных путей</a:t>
            </a:r>
          </a:p>
        </p:txBody>
      </p:sp>
      <p:sp>
        <p:nvSpPr>
          <p:cNvPr id="4" name="TextBox 3">
            <a:extLst>
              <a:ext uri="{FF2B5EF4-FFF2-40B4-BE49-F238E27FC236}">
                <a16:creationId xmlns:a16="http://schemas.microsoft.com/office/drawing/2014/main" id="{B81DB043-12D0-45EC-AFE6-8E206D94FE20}"/>
              </a:ext>
            </a:extLst>
          </p:cNvPr>
          <p:cNvSpPr txBox="1"/>
          <p:nvPr/>
        </p:nvSpPr>
        <p:spPr>
          <a:xfrm>
            <a:off x="193884" y="539262"/>
            <a:ext cx="8756231" cy="2477601"/>
          </a:xfrm>
          <a:prstGeom prst="rect">
            <a:avLst/>
          </a:prstGeom>
          <a:noFill/>
        </p:spPr>
        <p:txBody>
          <a:bodyPr wrap="square" rtlCol="0">
            <a:spAutoFit/>
          </a:bodyPr>
          <a:lstStyle/>
          <a:p>
            <a:pPr algn="just" fontAlgn="ctr">
              <a:spcBef>
                <a:spcPts val="600"/>
              </a:spcBef>
            </a:pPr>
            <a:r>
              <a:rPr lang="ru-RU" sz="1400" dirty="0"/>
              <a:t>Типичным признаком нарушения проходимости дыхательных путей является поза, при которой человек держится рукой за горло и одновременно пытается кашлять, чтобы удалить инородное тело. </a:t>
            </a:r>
          </a:p>
          <a:p>
            <a:pPr algn="just" fontAlgn="ctr">
              <a:spcBef>
                <a:spcPts val="600"/>
              </a:spcBef>
            </a:pPr>
            <a:r>
              <a:rPr lang="ru-RU" sz="1400" dirty="0"/>
              <a:t>В соответствии с рекомендациями Российского Национального Совета по реанимации и Европейского Совета по реанимации выделяют </a:t>
            </a:r>
            <a:r>
              <a:rPr lang="ru-RU" sz="1400" dirty="0">
                <a:solidFill>
                  <a:srgbClr val="FF0000"/>
                </a:solidFill>
              </a:rPr>
              <a:t>частичное</a:t>
            </a:r>
            <a:r>
              <a:rPr lang="ru-RU" sz="1400" dirty="0"/>
              <a:t> или </a:t>
            </a:r>
            <a:r>
              <a:rPr lang="ru-RU" sz="1400" dirty="0">
                <a:solidFill>
                  <a:srgbClr val="FF0000"/>
                </a:solidFill>
              </a:rPr>
              <a:t>полное нарушение проходимости верхних дыхательных путей</a:t>
            </a:r>
            <a:r>
              <a:rPr lang="ru-RU" sz="1400" dirty="0"/>
              <a:t>, вызванное инородным телом. Для того, чтобы определить степень нарушения, можно спросить пострадавшего, подавился ли он.</a:t>
            </a:r>
          </a:p>
          <a:p>
            <a:pPr algn="just" fontAlgn="ctr">
              <a:spcBef>
                <a:spcPts val="600"/>
              </a:spcBef>
            </a:pPr>
            <a:r>
              <a:rPr lang="ru-RU" sz="1400" dirty="0"/>
              <a:t>При частичном нарушении проходимости верхних дыхательных путей пострадавший отвечает на вопрос, может кашлять.</a:t>
            </a:r>
          </a:p>
          <a:p>
            <a:pPr algn="just">
              <a:spcBef>
                <a:spcPts val="600"/>
              </a:spcBef>
            </a:pPr>
            <a:r>
              <a:rPr lang="ru-RU" sz="1400" dirty="0"/>
              <a:t>При полном нарушении проходимости верхних дыхательных путей пострадавший не может говорить, не может дышать или дыхание явно затруднено (шумное, хриплое), может хватать себя за горло, может кивать.</a:t>
            </a:r>
          </a:p>
        </p:txBody>
      </p:sp>
      <p:sp>
        <p:nvSpPr>
          <p:cNvPr id="5" name="TextBox 4">
            <a:extLst>
              <a:ext uri="{FF2B5EF4-FFF2-40B4-BE49-F238E27FC236}">
                <a16:creationId xmlns:a16="http://schemas.microsoft.com/office/drawing/2014/main" id="{7CC393C2-5DA6-469C-A8F0-12BF75F8CF0C}"/>
              </a:ext>
            </a:extLst>
          </p:cNvPr>
          <p:cNvSpPr txBox="1"/>
          <p:nvPr/>
        </p:nvSpPr>
        <p:spPr>
          <a:xfrm>
            <a:off x="193884" y="3024803"/>
            <a:ext cx="8756231" cy="523220"/>
          </a:xfrm>
          <a:prstGeom prst="rect">
            <a:avLst/>
          </a:prstGeom>
          <a:noFill/>
        </p:spPr>
        <p:txBody>
          <a:bodyPr wrap="square" rtlCol="0">
            <a:spAutoFit/>
          </a:bodyPr>
          <a:lstStyle/>
          <a:p>
            <a:pPr algn="just" fontAlgn="ctr"/>
            <a:r>
              <a:rPr lang="ru-RU" sz="1400" dirty="0"/>
              <a:t>При полном нарушении проходимости верхних дыхательных путей необходимо предпринять меры по удалению инородного тела:</a:t>
            </a:r>
          </a:p>
        </p:txBody>
      </p:sp>
      <p:pic>
        <p:nvPicPr>
          <p:cNvPr id="10242" name="Рисунок 16">
            <a:extLst>
              <a:ext uri="{FF2B5EF4-FFF2-40B4-BE49-F238E27FC236}">
                <a16:creationId xmlns:a16="http://schemas.microsoft.com/office/drawing/2014/main" id="{9A9FFC42-B24E-420B-9BA0-0F3EB40E6B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5565" y="3669079"/>
            <a:ext cx="3384550"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BE8D3AF0-3E37-4E10-8247-9F54EA694DE9}"/>
              </a:ext>
            </a:extLst>
          </p:cNvPr>
          <p:cNvSpPr txBox="1"/>
          <p:nvPr/>
        </p:nvSpPr>
        <p:spPr>
          <a:xfrm>
            <a:off x="193884" y="3473371"/>
            <a:ext cx="5503531" cy="1815882"/>
          </a:xfrm>
          <a:prstGeom prst="rect">
            <a:avLst/>
          </a:prstGeom>
          <a:noFill/>
        </p:spPr>
        <p:txBody>
          <a:bodyPr wrap="square" rtlCol="0">
            <a:spAutoFit/>
          </a:bodyPr>
          <a:lstStyle/>
          <a:p>
            <a:pPr marL="342900" indent="-342900" algn="just" fontAlgn="ctr">
              <a:buFont typeface="+mj-lt"/>
              <a:buAutoNum type="arabicPeriod"/>
            </a:pPr>
            <a:r>
              <a:rPr lang="ru-RU" sz="1400" dirty="0"/>
              <a:t>Встать сбоку и немного сзади пострадавшего.</a:t>
            </a:r>
          </a:p>
          <a:p>
            <a:pPr marL="342900" indent="-342900" algn="just" fontAlgn="ctr">
              <a:buFont typeface="+mj-lt"/>
              <a:buAutoNum type="arabicPeriod"/>
            </a:pPr>
            <a:r>
              <a:rPr lang="ru-RU" sz="1400" dirty="0"/>
              <a:t>Придерживая пострадавшего одной рукой, другой наклонить его вперёд, чтобы в случае смещения инородного тела оно попало в рот пострадавшего, а не опустилось ниже в дыхательные пути.</a:t>
            </a:r>
          </a:p>
          <a:p>
            <a:pPr marL="342900" indent="-342900" algn="just">
              <a:buFont typeface="+mj-lt"/>
              <a:buAutoNum type="arabicPeriod"/>
            </a:pPr>
            <a:r>
              <a:rPr lang="ru-RU" sz="1400" dirty="0"/>
              <a:t>Нанести 5 резких ударов основанием своей ладони между лопатками пострадавшего.</a:t>
            </a:r>
          </a:p>
          <a:p>
            <a:pPr marL="342900" indent="-342900" algn="just">
              <a:buFont typeface="+mj-lt"/>
              <a:buAutoNum type="arabicPeriod"/>
            </a:pPr>
            <a:r>
              <a:rPr lang="ru-RU" sz="1400" dirty="0"/>
              <a:t>Проверять после каждого удара, не удалось ли устранить нарушение проходимости.</a:t>
            </a:r>
          </a:p>
        </p:txBody>
      </p:sp>
    </p:spTree>
    <p:extLst>
      <p:ext uri="{BB962C8B-B14F-4D97-AF65-F5344CB8AC3E}">
        <p14:creationId xmlns:p14="http://schemas.microsoft.com/office/powerpoint/2010/main" val="1179716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6B854C-05E3-4230-81D7-39B370CB21F4}"/>
              </a:ext>
            </a:extLst>
          </p:cNvPr>
          <p:cNvSpPr txBox="1"/>
          <p:nvPr/>
        </p:nvSpPr>
        <p:spPr>
          <a:xfrm>
            <a:off x="101599" y="156308"/>
            <a:ext cx="8854831" cy="1384995"/>
          </a:xfrm>
          <a:prstGeom prst="rect">
            <a:avLst/>
          </a:prstGeom>
          <a:noFill/>
        </p:spPr>
        <p:txBody>
          <a:bodyPr wrap="square" rtlCol="0">
            <a:spAutoFit/>
          </a:bodyPr>
          <a:lstStyle/>
          <a:p>
            <a:pPr algn="just"/>
            <a:r>
              <a:rPr lang="ru-RU" sz="1400" dirty="0"/>
              <a:t>Если после 5 ударов инородное тело не удалено, то следует:</a:t>
            </a:r>
          </a:p>
          <a:p>
            <a:pPr marL="265113" indent="-265113" algn="just" fontAlgn="ctr"/>
            <a:r>
              <a:rPr lang="ru-RU" sz="1400" dirty="0"/>
              <a:t>-	встать позади пострадавшего и обхватить его обеими руками на уровне верхней части живота; </a:t>
            </a:r>
          </a:p>
          <a:p>
            <a:pPr marL="265113" indent="-265113" algn="just"/>
            <a:r>
              <a:rPr lang="ru-RU" sz="1400" dirty="0"/>
              <a:t>-	сжать кулак одной из рук и поместить его над пупком большим пальцем к себе </a:t>
            </a:r>
          </a:p>
          <a:p>
            <a:pPr marL="285750" indent="-285750" algn="just">
              <a:buFontTx/>
              <a:buChar char="-"/>
            </a:pPr>
            <a:r>
              <a:rPr lang="ru-RU" sz="1400" dirty="0"/>
              <a:t>обхватить кулак другой рукой и, слегка наклонив пострадавшего вперед, резко надавить на его живот в направлении внутрь и кверху;</a:t>
            </a:r>
          </a:p>
          <a:p>
            <a:pPr marL="285750" indent="-285750" algn="just">
              <a:buFontTx/>
              <a:buChar char="-"/>
            </a:pPr>
            <a:r>
              <a:rPr lang="ru-RU" sz="1400" dirty="0"/>
              <a:t>при необходимости надавливания повторить до 5 раз.</a:t>
            </a:r>
          </a:p>
        </p:txBody>
      </p:sp>
      <p:sp>
        <p:nvSpPr>
          <p:cNvPr id="3" name="TextBox 2">
            <a:extLst>
              <a:ext uri="{FF2B5EF4-FFF2-40B4-BE49-F238E27FC236}">
                <a16:creationId xmlns:a16="http://schemas.microsoft.com/office/drawing/2014/main" id="{C487B361-1F79-42C8-B5B8-724EEFD1D4FD}"/>
              </a:ext>
            </a:extLst>
          </p:cNvPr>
          <p:cNvSpPr txBox="1"/>
          <p:nvPr/>
        </p:nvSpPr>
        <p:spPr>
          <a:xfrm>
            <a:off x="164123" y="4743938"/>
            <a:ext cx="8792307" cy="1754326"/>
          </a:xfrm>
          <a:prstGeom prst="rect">
            <a:avLst/>
          </a:prstGeom>
          <a:noFill/>
        </p:spPr>
        <p:txBody>
          <a:bodyPr wrap="square" rtlCol="0">
            <a:spAutoFit/>
          </a:bodyPr>
          <a:lstStyle/>
          <a:p>
            <a:pPr algn="just" fontAlgn="ctr"/>
            <a:r>
              <a:rPr lang="ru-RU" sz="1400" dirty="0"/>
              <a:t>Если удалить инородное тело не удалось, необходимо продолжать попытки его удаления, перемежая пять ударов по спине с пятью надавливаниями на живот. </a:t>
            </a:r>
          </a:p>
          <a:p>
            <a:pPr algn="just">
              <a:spcBef>
                <a:spcPts val="600"/>
              </a:spcBef>
            </a:pPr>
            <a:r>
              <a:rPr lang="ru-RU" sz="1400" dirty="0"/>
              <a:t>Если пострадавший потерял сознание – необходимо начать сердечно-лёгочную реанимацию в объеме давления руками на грудину и искусственного дыхания. При этом следует следить за возможным появлением инородного тела во рту для того, чтобы своевременно удалить его.</a:t>
            </a:r>
          </a:p>
          <a:p>
            <a:pPr algn="just">
              <a:spcBef>
                <a:spcPts val="600"/>
              </a:spcBef>
            </a:pPr>
            <a:r>
              <a:rPr lang="ru-RU" sz="1400" dirty="0"/>
              <a:t>У тучных людей не осуществляется давление на живот. Вместо него проводятся надавливания на нижнюю часть груди.</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135" y="1541302"/>
            <a:ext cx="6543758" cy="3202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99197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47491435-9B89-4BEF-841A-1A7A3DD26B76}"/>
              </a:ext>
            </a:extLst>
          </p:cNvPr>
          <p:cNvSpPr txBox="1">
            <a:spLocks noChangeArrowheads="1"/>
          </p:cNvSpPr>
          <p:nvPr/>
        </p:nvSpPr>
        <p:spPr bwMode="auto">
          <a:xfrm>
            <a:off x="193884" y="183648"/>
            <a:ext cx="8756231" cy="338554"/>
          </a:xfrm>
          <a:prstGeom prst="rect">
            <a:avLst/>
          </a:prstGeom>
          <a:solidFill>
            <a:srgbClr val="B6DD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800" eaLnBrk="0" fontAlgn="base" hangingPunct="0">
              <a:spcBef>
                <a:spcPts val="450"/>
              </a:spcBef>
              <a:spcAft>
                <a:spcPct val="0"/>
              </a:spcAft>
            </a:pPr>
            <a:r>
              <a:rPr lang="ru-RU" altLang="ru-RU" sz="1600" b="1" dirty="0">
                <a:cs typeface="Times New Roman" panose="02020603050405020304" pitchFamily="18" charset="0"/>
              </a:rPr>
              <a:t>3. </a:t>
            </a:r>
            <a:r>
              <a:rPr lang="ru-RU" sz="1600" b="1" dirty="0"/>
              <a:t>Оказание первой помощи при наружных кровотечениях и травмах</a:t>
            </a:r>
            <a:endParaRPr lang="ru-RU" altLang="ru-RU" sz="1600" dirty="0">
              <a:cs typeface="Times New Roman" panose="02020603050405020304" pitchFamily="18" charset="0"/>
            </a:endParaRPr>
          </a:p>
        </p:txBody>
      </p:sp>
      <p:sp>
        <p:nvSpPr>
          <p:cNvPr id="2" name="TextBox 1">
            <a:extLst>
              <a:ext uri="{FF2B5EF4-FFF2-40B4-BE49-F238E27FC236}">
                <a16:creationId xmlns:a16="http://schemas.microsoft.com/office/drawing/2014/main" id="{A92A65BD-FF40-469D-B163-F5507C49D6F0}"/>
              </a:ext>
            </a:extLst>
          </p:cNvPr>
          <p:cNvSpPr txBox="1"/>
          <p:nvPr/>
        </p:nvSpPr>
        <p:spPr>
          <a:xfrm>
            <a:off x="129540" y="563880"/>
            <a:ext cx="8884920" cy="6001643"/>
          </a:xfrm>
          <a:prstGeom prst="rect">
            <a:avLst/>
          </a:prstGeom>
          <a:noFill/>
        </p:spPr>
        <p:txBody>
          <a:bodyPr wrap="square" rtlCol="0">
            <a:spAutoFit/>
          </a:bodyPr>
          <a:lstStyle/>
          <a:p>
            <a:pPr algn="just"/>
            <a:r>
              <a:rPr lang="ru-RU" sz="1400" dirty="0"/>
              <a:t>Целью обзорного осмотра является определение признаков кровотечения, требующего скорейшей остановки. Обзорный осмотр производится очень быстро, в течение 1-2 секунд, с головы до ног.</a:t>
            </a:r>
          </a:p>
          <a:p>
            <a:pPr algn="just">
              <a:spcBef>
                <a:spcPts val="600"/>
              </a:spcBef>
            </a:pPr>
            <a:r>
              <a:rPr lang="ru-RU" sz="1400" dirty="0"/>
              <a:t>Под кровотечением понимают ситуацию, когда кровь (в норме находящаяся внутри сосудов человеческого тела) по разным причинам (чаще всего в результате травмы) покидает сосудистое русло, что приводит к острой кровопотере – безвозвратной утрате части крови. Это сопровождается снижением функции системы кровообращения по переносу кислорода и питательных веществ к органам, что сопровождается ухудшением или прекращением их деятельности.</a:t>
            </a:r>
          </a:p>
          <a:p>
            <a:pPr algn="just" fontAlgn="ctr">
              <a:spcBef>
                <a:spcPts val="600"/>
              </a:spcBef>
            </a:pPr>
            <a:r>
              <a:rPr lang="ru-RU" sz="1400" dirty="0"/>
              <a:t>Основные признаки острой кровопотери:</a:t>
            </a:r>
          </a:p>
          <a:p>
            <a:pPr marL="285750" indent="-285750" algn="just" fontAlgn="ctr">
              <a:buFont typeface="Wingdings" panose="05000000000000000000" pitchFamily="2" charset="2"/>
              <a:buChar char="§"/>
            </a:pPr>
            <a:r>
              <a:rPr lang="ru-RU" sz="1400" dirty="0"/>
              <a:t>резкая общая слабость;</a:t>
            </a:r>
          </a:p>
          <a:p>
            <a:pPr marL="285750" indent="-285750" algn="just" fontAlgn="ctr">
              <a:buFont typeface="Wingdings" panose="05000000000000000000" pitchFamily="2" charset="2"/>
              <a:buChar char="§"/>
            </a:pPr>
            <a:r>
              <a:rPr lang="ru-RU" sz="1400" dirty="0"/>
              <a:t>чувство жажды;</a:t>
            </a:r>
          </a:p>
          <a:p>
            <a:pPr marL="285750" indent="-285750" algn="just" fontAlgn="ctr">
              <a:buFont typeface="Wingdings" panose="05000000000000000000" pitchFamily="2" charset="2"/>
              <a:buChar char="§"/>
            </a:pPr>
            <a:r>
              <a:rPr lang="ru-RU" sz="1400" dirty="0"/>
              <a:t>головокружение;</a:t>
            </a:r>
          </a:p>
          <a:p>
            <a:pPr marL="285750" indent="-285750" algn="just" fontAlgn="ctr">
              <a:buFont typeface="Wingdings" panose="05000000000000000000" pitchFamily="2" charset="2"/>
              <a:buChar char="§"/>
            </a:pPr>
            <a:r>
              <a:rPr lang="ru-RU" sz="1400" dirty="0"/>
              <a:t>мелькание «мушек» перед глазами;</a:t>
            </a:r>
          </a:p>
          <a:p>
            <a:pPr marL="285750" indent="-285750" algn="just" fontAlgn="ctr">
              <a:buFont typeface="Wingdings" panose="05000000000000000000" pitchFamily="2" charset="2"/>
              <a:buChar char="§"/>
            </a:pPr>
            <a:r>
              <a:rPr lang="ru-RU" sz="1400" dirty="0"/>
              <a:t>обморок, чаще при попытке встать;</a:t>
            </a:r>
          </a:p>
          <a:p>
            <a:pPr marL="285750" indent="-285750" algn="just" fontAlgn="ctr">
              <a:buFont typeface="Wingdings" panose="05000000000000000000" pitchFamily="2" charset="2"/>
              <a:buChar char="§"/>
            </a:pPr>
            <a:r>
              <a:rPr lang="ru-RU" sz="1400" dirty="0"/>
              <a:t>бледная, влажная и холодная кожа;</a:t>
            </a:r>
          </a:p>
          <a:p>
            <a:pPr marL="285750" indent="-285750" algn="just" fontAlgn="ctr">
              <a:buFont typeface="Wingdings" panose="05000000000000000000" pitchFamily="2" charset="2"/>
              <a:buChar char="§"/>
            </a:pPr>
            <a:r>
              <a:rPr lang="ru-RU" sz="1400" dirty="0"/>
              <a:t>учащённое сердцебиение;</a:t>
            </a:r>
          </a:p>
          <a:p>
            <a:pPr marL="285750" indent="-285750" algn="just">
              <a:buFont typeface="Wingdings" panose="05000000000000000000" pitchFamily="2" charset="2"/>
              <a:buChar char="§"/>
            </a:pPr>
            <a:r>
              <a:rPr lang="ru-RU" sz="1400" dirty="0"/>
              <a:t>частое дыхание.</a:t>
            </a:r>
          </a:p>
          <a:p>
            <a:pPr algn="just">
              <a:spcBef>
                <a:spcPts val="600"/>
              </a:spcBef>
            </a:pPr>
            <a:r>
              <a:rPr lang="ru-RU" sz="1400" dirty="0"/>
              <a:t>Указанные признаки могут наблюдаться как при наличии продолжающегося наружного кровотечения, так и при остановленном кровотечении, а также при отсутствии видимого или продолжающегося кровотечения. </a:t>
            </a:r>
          </a:p>
          <a:p>
            <a:pPr algn="just">
              <a:spcBef>
                <a:spcPts val="600"/>
              </a:spcBef>
            </a:pPr>
            <a:r>
              <a:rPr lang="ru-RU" sz="1400" dirty="0"/>
              <a:t>В зависимости от величины кровопотери, вида сосуда, от того, какой орган </a:t>
            </a:r>
            <a:r>
              <a:rPr lang="ru-RU" sz="1400" dirty="0" err="1"/>
              <a:t>кровоснабжался</a:t>
            </a:r>
            <a:r>
              <a:rPr lang="ru-RU" sz="1400" dirty="0"/>
              <a:t> поврежденным сосудом, могут возникнуть различные нарушения в организме человека – от незначительных до прекращения жизнедеятельности, т.е. гибели пострадавшего. Это может произойти при повреждении крупных сосудов при неоказании первой помощи, т.е. при неостановленном сильном кровотечении. Компенсаторные возможности человеческого организма, как правило, достаточны для поддержания жизни при кровотечении слабой и средней интенсивности, когда скорость кровопотери невелика. В случае же повреждения крупных сосудов скорость кровопотери может быть настолько значительной, что гибель пострадавшего без оказания первой помощи может наступить в течение нескольких минут с момента получения травмы.</a:t>
            </a:r>
          </a:p>
        </p:txBody>
      </p:sp>
    </p:spTree>
    <p:extLst>
      <p:ext uri="{BB962C8B-B14F-4D97-AF65-F5344CB8AC3E}">
        <p14:creationId xmlns:p14="http://schemas.microsoft.com/office/powerpoint/2010/main" val="7435349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2A0547-D975-48F2-A8B2-819C17D1E79F}"/>
              </a:ext>
            </a:extLst>
          </p:cNvPr>
          <p:cNvSpPr txBox="1"/>
          <p:nvPr/>
        </p:nvSpPr>
        <p:spPr>
          <a:xfrm>
            <a:off x="106680" y="129540"/>
            <a:ext cx="8892540" cy="3400931"/>
          </a:xfrm>
          <a:prstGeom prst="rect">
            <a:avLst/>
          </a:prstGeom>
          <a:noFill/>
        </p:spPr>
        <p:txBody>
          <a:bodyPr wrap="square" rtlCol="0">
            <a:spAutoFit/>
          </a:bodyPr>
          <a:lstStyle/>
          <a:p>
            <a:pPr algn="just" fontAlgn="ctr">
              <a:spcBef>
                <a:spcPts val="600"/>
              </a:spcBef>
            </a:pPr>
            <a:r>
              <a:rPr lang="ru-RU" sz="1400" dirty="0"/>
              <a:t>Наружное кровотечение сопровождается повреждением кожных покровов и слизистых оболочек, при этом кровь изливается наружу в окружающую среду.</a:t>
            </a:r>
          </a:p>
          <a:p>
            <a:pPr algn="just" fontAlgn="ctr">
              <a:spcBef>
                <a:spcPts val="600"/>
              </a:spcBef>
            </a:pPr>
            <a:r>
              <a:rPr lang="ru-RU" sz="1400" dirty="0"/>
              <a:t>По виду поврежденных сосудов кровотечения бывают: </a:t>
            </a:r>
          </a:p>
          <a:p>
            <a:pPr algn="just"/>
            <a:r>
              <a:rPr lang="ru-RU" sz="1400" dirty="0"/>
              <a:t>- </a:t>
            </a:r>
            <a:r>
              <a:rPr lang="ru-RU" sz="1400" dirty="0">
                <a:solidFill>
                  <a:srgbClr val="FF0000"/>
                </a:solidFill>
              </a:rPr>
              <a:t>Артериальные</a:t>
            </a:r>
            <a:r>
              <a:rPr lang="ru-RU" sz="1400" dirty="0"/>
              <a:t>. Являются наиболее опасными, так как при ранении крупных артерий происходит большая потеря крови за короткое время. Признаком артериальных кровотечений обычно является пульсирующая алая струя крови, быстро расплывающаяся лужа крови алого цвета, быстро пропитывающаяся кровью одежда пострадавшего. </a:t>
            </a:r>
          </a:p>
          <a:p>
            <a:pPr algn="just"/>
            <a:r>
              <a:rPr lang="ru-RU" sz="1400" dirty="0"/>
              <a:t>- </a:t>
            </a:r>
            <a:r>
              <a:rPr lang="ru-RU" sz="1400" dirty="0">
                <a:solidFill>
                  <a:srgbClr val="FF0000"/>
                </a:solidFill>
              </a:rPr>
              <a:t>Венозные</a:t>
            </a:r>
            <a:r>
              <a:rPr lang="ru-RU" sz="1400" dirty="0"/>
              <a:t>. Характеризуются меньшей скоростью кровопотери, кровь темно-вишневая, вытекает «ручьем». Венозные кровотечения могут быть менее опасными, чем артериальные, однако также требуют скорейшей остановки. </a:t>
            </a:r>
          </a:p>
          <a:p>
            <a:pPr algn="just"/>
            <a:r>
              <a:rPr lang="ru-RU" sz="1400" dirty="0"/>
              <a:t>- </a:t>
            </a:r>
            <a:r>
              <a:rPr lang="ru-RU" sz="1400" dirty="0">
                <a:solidFill>
                  <a:srgbClr val="FF0000"/>
                </a:solidFill>
              </a:rPr>
              <a:t>Капиллярные</a:t>
            </a:r>
            <a:r>
              <a:rPr lang="ru-RU" sz="1400" dirty="0"/>
              <a:t>. Наблюдаются при ссадинах, порезах, царапинах. Капиллярное кровотечение непосредственной угрозы для жизни, как правило, не представляет. </a:t>
            </a:r>
          </a:p>
          <a:p>
            <a:pPr algn="just"/>
            <a:r>
              <a:rPr lang="ru-RU" sz="1400" dirty="0"/>
              <a:t>- </a:t>
            </a:r>
            <a:r>
              <a:rPr lang="ru-RU" sz="1400" dirty="0">
                <a:solidFill>
                  <a:srgbClr val="FF0000"/>
                </a:solidFill>
              </a:rPr>
              <a:t>Смешанные</a:t>
            </a:r>
            <a:r>
              <a:rPr lang="ru-RU" sz="1400" dirty="0"/>
              <a:t>. Это кровотечения, при которых имеются одновременно артериальное, венозное и капиллярное кровотечение. Наблюдаются, например, при отрыве конечности. Опасны вследствие наличия артериального кровотечения.</a:t>
            </a:r>
          </a:p>
        </p:txBody>
      </p:sp>
    </p:spTree>
    <p:extLst>
      <p:ext uri="{BB962C8B-B14F-4D97-AF65-F5344CB8AC3E}">
        <p14:creationId xmlns:p14="http://schemas.microsoft.com/office/powerpoint/2010/main" val="19389691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E05B63-6B95-41B4-AAC9-425B8829C666}"/>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Способы временной остановки наружного кровотечения</a:t>
            </a:r>
          </a:p>
        </p:txBody>
      </p:sp>
      <p:sp>
        <p:nvSpPr>
          <p:cNvPr id="4" name="TextBox 3">
            <a:extLst>
              <a:ext uri="{FF2B5EF4-FFF2-40B4-BE49-F238E27FC236}">
                <a16:creationId xmlns:a16="http://schemas.microsoft.com/office/drawing/2014/main" id="{32CB9646-7CE1-4F8D-B2BA-915E1A79B496}"/>
              </a:ext>
            </a:extLst>
          </p:cNvPr>
          <p:cNvSpPr txBox="1"/>
          <p:nvPr/>
        </p:nvSpPr>
        <p:spPr>
          <a:xfrm>
            <a:off x="129540" y="541020"/>
            <a:ext cx="8884920" cy="3185487"/>
          </a:xfrm>
          <a:prstGeom prst="rect">
            <a:avLst/>
          </a:prstGeom>
          <a:noFill/>
        </p:spPr>
        <p:txBody>
          <a:bodyPr wrap="square" rtlCol="0">
            <a:spAutoFit/>
          </a:bodyPr>
          <a:lstStyle/>
          <a:p>
            <a:pPr fontAlgn="ctr"/>
            <a:r>
              <a:rPr lang="ru-RU" sz="1400" dirty="0"/>
              <a:t>В случае, если пострадавший получил травму, человеку, оказывающему первую помощь, необходимо выполнить следующие мероприятия: </a:t>
            </a:r>
          </a:p>
          <a:p>
            <a:pPr marL="285750" indent="-285750" fontAlgn="ctr">
              <a:buFont typeface="Wingdings" panose="05000000000000000000" pitchFamily="2" charset="2"/>
              <a:buChar char="§"/>
            </a:pPr>
            <a:r>
              <a:rPr lang="ru-RU" sz="1400" dirty="0"/>
              <a:t>обеспечить безопасные условия для оказания первой помощи; </a:t>
            </a:r>
          </a:p>
          <a:p>
            <a:pPr marL="285750" indent="-285750" fontAlgn="ctr">
              <a:buFont typeface="Wingdings" panose="05000000000000000000" pitchFamily="2" charset="2"/>
              <a:buChar char="§"/>
            </a:pPr>
            <a:r>
              <a:rPr lang="ru-RU" sz="1400" dirty="0"/>
              <a:t>убедиться в наличии признаков жизни у пострадавшего;</a:t>
            </a:r>
          </a:p>
          <a:p>
            <a:pPr marL="285750" indent="-285750" fontAlgn="ctr">
              <a:buFont typeface="Wingdings" panose="05000000000000000000" pitchFamily="2" charset="2"/>
              <a:buChar char="§"/>
            </a:pPr>
            <a:r>
              <a:rPr lang="ru-RU" sz="1400" dirty="0"/>
              <a:t>провести обзорный осмотр для определения наличия кровотечения; </a:t>
            </a:r>
          </a:p>
          <a:p>
            <a:pPr marL="285750" indent="-285750" fontAlgn="ctr">
              <a:buFont typeface="Wingdings" panose="05000000000000000000" pitchFamily="2" charset="2"/>
              <a:buChar char="§"/>
            </a:pPr>
            <a:r>
              <a:rPr lang="ru-RU" sz="1400" dirty="0"/>
              <a:t>определить вид кровотечения; </a:t>
            </a:r>
          </a:p>
          <a:p>
            <a:pPr marL="285750" indent="-285750" fontAlgn="ctr">
              <a:buFont typeface="Wingdings" panose="05000000000000000000" pitchFamily="2" charset="2"/>
              <a:buChar char="§"/>
            </a:pPr>
            <a:r>
              <a:rPr lang="ru-RU" sz="1400" dirty="0"/>
              <a:t>выполнить остановку кровотечения наиболее подходящим способом или их комбинацией.</a:t>
            </a:r>
          </a:p>
          <a:p>
            <a:pPr fontAlgn="ctr">
              <a:spcBef>
                <a:spcPts val="600"/>
              </a:spcBef>
            </a:pPr>
            <a:r>
              <a:rPr lang="ru-RU" sz="1400" dirty="0"/>
              <a:t>В настоящее время при оказании первой помощи используются следующие способы временной остановки кровотечения: </a:t>
            </a:r>
          </a:p>
          <a:p>
            <a:pPr marL="342900" indent="-342900" fontAlgn="ctr">
              <a:buFont typeface="+mj-lt"/>
              <a:buAutoNum type="arabicPeriod"/>
            </a:pPr>
            <a:r>
              <a:rPr lang="ru-RU" sz="1400" dirty="0"/>
              <a:t>Прямое давление на рану.</a:t>
            </a:r>
          </a:p>
          <a:p>
            <a:pPr marL="342900" indent="-342900" fontAlgn="ctr">
              <a:buFont typeface="+mj-lt"/>
              <a:buAutoNum type="arabicPeriod"/>
            </a:pPr>
            <a:r>
              <a:rPr lang="ru-RU" sz="1400" dirty="0"/>
              <a:t>Наложение давящей повязки.</a:t>
            </a:r>
          </a:p>
          <a:p>
            <a:pPr marL="342900" indent="-342900" fontAlgn="ctr">
              <a:buFont typeface="+mj-lt"/>
              <a:buAutoNum type="arabicPeriod"/>
            </a:pPr>
            <a:r>
              <a:rPr lang="ru-RU" sz="1400" dirty="0"/>
              <a:t>Пальцевое прижатие артерии.</a:t>
            </a:r>
          </a:p>
          <a:p>
            <a:pPr marL="342900" indent="-342900" fontAlgn="ctr">
              <a:buFont typeface="+mj-lt"/>
              <a:buAutoNum type="arabicPeriod"/>
            </a:pPr>
            <a:r>
              <a:rPr lang="ru-RU" sz="1400" dirty="0"/>
              <a:t>Максимальное сгибание конечности в суставе.</a:t>
            </a:r>
          </a:p>
          <a:p>
            <a:pPr marL="342900" indent="-342900">
              <a:buFont typeface="+mj-lt"/>
              <a:buAutoNum type="arabicPeriod"/>
            </a:pPr>
            <a:r>
              <a:rPr lang="ru-RU" sz="1400" dirty="0"/>
              <a:t>Наложение кровоостанавливающего жгута (табельного или импровизированного).</a:t>
            </a:r>
          </a:p>
        </p:txBody>
      </p:sp>
      <p:pic>
        <p:nvPicPr>
          <p:cNvPr id="1026" name="Рисунок 22">
            <a:extLst>
              <a:ext uri="{FF2B5EF4-FFF2-40B4-BE49-F238E27FC236}">
                <a16:creationId xmlns:a16="http://schemas.microsoft.com/office/drawing/2014/main" id="{C1B0B093-3249-4D83-BB61-73E0D90DE3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884" y="3726507"/>
            <a:ext cx="3017837"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878AA2A0-C52A-41D5-AF44-460CDA066A9A}"/>
              </a:ext>
            </a:extLst>
          </p:cNvPr>
          <p:cNvSpPr txBox="1"/>
          <p:nvPr/>
        </p:nvSpPr>
        <p:spPr>
          <a:xfrm>
            <a:off x="3211722" y="3726507"/>
            <a:ext cx="5738394" cy="2893100"/>
          </a:xfrm>
          <a:prstGeom prst="rect">
            <a:avLst/>
          </a:prstGeom>
          <a:noFill/>
        </p:spPr>
        <p:txBody>
          <a:bodyPr wrap="square" rtlCol="0">
            <a:spAutoFit/>
          </a:bodyPr>
          <a:lstStyle/>
          <a:p>
            <a:pPr algn="just" fontAlgn="ctr"/>
            <a:r>
              <a:rPr lang="ru-RU" sz="1400" dirty="0">
                <a:solidFill>
                  <a:srgbClr val="FF0000"/>
                </a:solidFill>
              </a:rPr>
              <a:t>Прямое давление на рану </a:t>
            </a:r>
            <a:r>
              <a:rPr lang="ru-RU" sz="1400" dirty="0"/>
              <a:t>является наиболее простым способом остановки кровотечений. При его использовании рана закрывается стерильными салфетками или стерильным бинтом, после чего на область раны осуществляется давление рукой участника оказания первой помощи с силой, достаточной для остановки кровотечения. При отсутствии бинта или салфеток для наложения на рану можно использовать любую подручную ткань. При отсутствии табельных и подручных средств допустимо осуществлять давление на рану рукой участника оказания первой помощи (при этом не следует забывать о необходимости использования медицинских перчаток).</a:t>
            </a:r>
          </a:p>
          <a:p>
            <a:pPr algn="just"/>
            <a:r>
              <a:rPr lang="ru-RU" sz="1400" dirty="0"/>
              <a:t>Пострадавшему также можно рекомендовать попытаться самостоятельно остановить имеющееся у него кровотечение, используя прямое давление на рану.</a:t>
            </a:r>
          </a:p>
        </p:txBody>
      </p:sp>
    </p:spTree>
    <p:extLst>
      <p:ext uri="{BB962C8B-B14F-4D97-AF65-F5344CB8AC3E}">
        <p14:creationId xmlns:p14="http://schemas.microsoft.com/office/powerpoint/2010/main" val="14952253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Рисунок 36">
            <a:extLst>
              <a:ext uri="{FF2B5EF4-FFF2-40B4-BE49-F238E27FC236}">
                <a16:creationId xmlns:a16="http://schemas.microsoft.com/office/drawing/2014/main" id="{AB57AC4E-3D3B-4A64-A784-0A8F057ADDA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130" y="164783"/>
            <a:ext cx="2482850"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592F8AC4-D2B5-4979-8E2E-DD92D8953C95}"/>
              </a:ext>
            </a:extLst>
          </p:cNvPr>
          <p:cNvSpPr txBox="1"/>
          <p:nvPr/>
        </p:nvSpPr>
        <p:spPr>
          <a:xfrm>
            <a:off x="2636520" y="167640"/>
            <a:ext cx="6362700" cy="2031325"/>
          </a:xfrm>
          <a:prstGeom prst="rect">
            <a:avLst/>
          </a:prstGeom>
          <a:noFill/>
        </p:spPr>
        <p:txBody>
          <a:bodyPr wrap="square" rtlCol="0">
            <a:spAutoFit/>
          </a:bodyPr>
          <a:lstStyle/>
          <a:p>
            <a:pPr algn="just"/>
            <a:r>
              <a:rPr lang="ru-RU" sz="1400" dirty="0"/>
              <a:t>Для более продолжительной остановки кровотечения можно использовать давящую повязку. При ее наложении следует соблюдать общие принципы наложения бинтовых повязок: на рану желательно положить стерильные салфетки из аптечки, бинт должен раскатываться по ходу движения, по окончании наложения повязку следует закрепить, завязав свободный конец бинта вокруг конечности. Поскольку основная задача повязки – остановить кровотечение, она должна накладываться с усилием (давлением). Если повязка начинает пропитываться кровью, то поверх нее накладывают еще несколько стерильных салфеток и туго прибинтовывают.</a:t>
            </a:r>
          </a:p>
        </p:txBody>
      </p:sp>
      <p:sp>
        <p:nvSpPr>
          <p:cNvPr id="3" name="TextBox 2">
            <a:extLst>
              <a:ext uri="{FF2B5EF4-FFF2-40B4-BE49-F238E27FC236}">
                <a16:creationId xmlns:a16="http://schemas.microsoft.com/office/drawing/2014/main" id="{FA3B8AF9-90CA-4636-B5A9-22BD873E81AB}"/>
              </a:ext>
            </a:extLst>
          </p:cNvPr>
          <p:cNvSpPr txBox="1"/>
          <p:nvPr/>
        </p:nvSpPr>
        <p:spPr>
          <a:xfrm>
            <a:off x="138430" y="3650933"/>
            <a:ext cx="8854440" cy="2246769"/>
          </a:xfrm>
          <a:prstGeom prst="rect">
            <a:avLst/>
          </a:prstGeom>
          <a:noFill/>
        </p:spPr>
        <p:txBody>
          <a:bodyPr wrap="square" rtlCol="0">
            <a:spAutoFit/>
          </a:bodyPr>
          <a:lstStyle/>
          <a:p>
            <a:pPr algn="just">
              <a:spcBef>
                <a:spcPts val="600"/>
              </a:spcBef>
            </a:pPr>
            <a:r>
              <a:rPr lang="ru-RU" sz="1400" dirty="0">
                <a:solidFill>
                  <a:srgbClr val="FF0000"/>
                </a:solidFill>
              </a:rPr>
              <a:t>Пальцевое прижатие артерии </a:t>
            </a:r>
            <a:r>
              <a:rPr lang="ru-RU" sz="1400" dirty="0"/>
              <a:t>позволяет достаточно быстро и эффективно останавливать кровотечение из крупных артерий. Давление осуществляется в определенных точках между раной и сердцем. Выбор точек обусловлен возможностью прижатия артерии к кости. Результатом является прекращение поступления крови к поврежденному участку сосуда и остановка или значительное ослабление кровотечения. Как правило, пальцевое прижатие артерии предшествует наложению кровоостанавливающего жгута и используется в первые секунды после обнаружения кровотечения и начала оказания первой помощи (так же, как и прямое давление на рану). Пальцевое прижатие артерии может быть как самостоятельным способом остановки кровотечения, так и использоваться в комплексе с другими способами (например, с давящей повязкой на рану). Эффективность и правильность использования этого способа определяется визуально – по уменьшению или остановке кровотечения.</a:t>
            </a:r>
          </a:p>
        </p:txBody>
      </p:sp>
    </p:spTree>
    <p:extLst>
      <p:ext uri="{BB962C8B-B14F-4D97-AF65-F5344CB8AC3E}">
        <p14:creationId xmlns:p14="http://schemas.microsoft.com/office/powerpoint/2010/main" val="1995775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97E003-7DE0-41DB-AA1F-9B5431CD18FA}"/>
              </a:ext>
            </a:extLst>
          </p:cNvPr>
          <p:cNvSpPr txBox="1"/>
          <p:nvPr/>
        </p:nvSpPr>
        <p:spPr>
          <a:xfrm>
            <a:off x="99060" y="99060"/>
            <a:ext cx="8923020" cy="1169551"/>
          </a:xfrm>
          <a:prstGeom prst="rect">
            <a:avLst/>
          </a:prstGeom>
          <a:noFill/>
        </p:spPr>
        <p:txBody>
          <a:bodyPr wrap="square" rtlCol="0">
            <a:spAutoFit/>
          </a:bodyPr>
          <a:lstStyle/>
          <a:p>
            <a:pPr algn="just"/>
            <a:r>
              <a:rPr lang="ru-RU" sz="1400" dirty="0"/>
              <a:t>Общая сонная артерия прижимается на передней поверхности шеи снаружи от гортани на стороне повреждения. Давление в указанную точку может осуществляться четырьмя пальцами одновременно по направлению к позвоночнику, при этом сонная артерия придавливается к нему. Другим вариантом пальцевого прижатия сонной артерии является давление в ту же точку большим пальцем по направлению к позвоночнику. Прижимать необходимо с достаточной силой, т.к. кровотечения из сонной артерии очень интенсивные.</a:t>
            </a:r>
          </a:p>
        </p:txBody>
      </p:sp>
      <p:pic>
        <p:nvPicPr>
          <p:cNvPr id="3074" name="Рисунок 23">
            <a:extLst>
              <a:ext uri="{FF2B5EF4-FFF2-40B4-BE49-F238E27FC236}">
                <a16:creationId xmlns:a16="http://schemas.microsoft.com/office/drawing/2014/main" id="{77D02707-B24B-4B0B-8798-1F767EB505B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 y="1268611"/>
            <a:ext cx="2047875" cy="21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Рисунок 24">
            <a:extLst>
              <a:ext uri="{FF2B5EF4-FFF2-40B4-BE49-F238E27FC236}">
                <a16:creationId xmlns:a16="http://schemas.microsoft.com/office/drawing/2014/main" id="{FD0EE084-7230-4EAA-999F-43D76A409B3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8963" y="1268611"/>
            <a:ext cx="1923097" cy="2182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Рисунок 25">
            <a:extLst>
              <a:ext uri="{FF2B5EF4-FFF2-40B4-BE49-F238E27FC236}">
                <a16:creationId xmlns:a16="http://schemas.microsoft.com/office/drawing/2014/main" id="{84EFF268-9B97-40EA-8DFB-43AE14DB10F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7943" y="1268610"/>
            <a:ext cx="2321215" cy="21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F8C9D35C-98CC-49BE-A28D-4ACA7F258CAB}"/>
              </a:ext>
            </a:extLst>
          </p:cNvPr>
          <p:cNvSpPr txBox="1"/>
          <p:nvPr/>
        </p:nvSpPr>
        <p:spPr>
          <a:xfrm>
            <a:off x="99060" y="4122420"/>
            <a:ext cx="8923020" cy="738664"/>
          </a:xfrm>
          <a:prstGeom prst="rect">
            <a:avLst/>
          </a:prstGeom>
          <a:noFill/>
        </p:spPr>
        <p:txBody>
          <a:bodyPr wrap="square" rtlCol="0">
            <a:spAutoFit/>
          </a:bodyPr>
          <a:lstStyle/>
          <a:p>
            <a:pPr algn="just"/>
            <a:r>
              <a:rPr lang="ru-RU" sz="1400" dirty="0"/>
              <a:t>Подключичная артерия прижимается в ямке над ключицей к первому ребру. Осуществлять давление в точку прижатия подключичной артерии можно с помощью четырех выпрямленных пальцев. Другим способом пальцевого прижатия подключичной артерии является давление согнутыми пальцами.</a:t>
            </a:r>
          </a:p>
        </p:txBody>
      </p:sp>
      <p:pic>
        <p:nvPicPr>
          <p:cNvPr id="3077" name="Рисунок 26">
            <a:extLst>
              <a:ext uri="{FF2B5EF4-FFF2-40B4-BE49-F238E27FC236}">
                <a16:creationId xmlns:a16="http://schemas.microsoft.com/office/drawing/2014/main" id="{0515A303-A209-406F-A337-7752FFB166E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920" y="4861084"/>
            <a:ext cx="2026459"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Рисунок 27">
            <a:extLst>
              <a:ext uri="{FF2B5EF4-FFF2-40B4-BE49-F238E27FC236}">
                <a16:creationId xmlns:a16="http://schemas.microsoft.com/office/drawing/2014/main" id="{6D4C434F-7FAB-4C5B-B987-6288D03AF7A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38792" y="4861084"/>
            <a:ext cx="2103437"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Рисунок 28">
            <a:extLst>
              <a:ext uri="{FF2B5EF4-FFF2-40B4-BE49-F238E27FC236}">
                <a16:creationId xmlns:a16="http://schemas.microsoft.com/office/drawing/2014/main" id="{C75432C8-F293-4825-9532-C3D2B82C463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86831" y="4925523"/>
            <a:ext cx="2103437"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321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1EDEC0-5093-42A5-8EFE-E2688AA815BC}"/>
              </a:ext>
            </a:extLst>
          </p:cNvPr>
          <p:cNvSpPr txBox="1"/>
          <p:nvPr/>
        </p:nvSpPr>
        <p:spPr>
          <a:xfrm>
            <a:off x="106681" y="195263"/>
            <a:ext cx="8903016" cy="954107"/>
          </a:xfrm>
          <a:prstGeom prst="rect">
            <a:avLst/>
          </a:prstGeom>
          <a:noFill/>
        </p:spPr>
        <p:txBody>
          <a:bodyPr wrap="square" rtlCol="0">
            <a:spAutoFit/>
          </a:bodyPr>
          <a:lstStyle/>
          <a:p>
            <a:pPr algn="just"/>
            <a:r>
              <a:rPr lang="ru-RU" sz="1400" dirty="0"/>
              <a:t>Плечевая артерия прижимается к плечевой кости с внутренней стороны между бицепсом и трицепсом в средней трети плеча, если кровотечение возникло из ран средней и нижней трети плеча, предплечья и кисти. Давление на точку прижатия осуществляется с помощью четырех пальцев кисти, обхватывающей плечо пострадавшего сверху или снизу.</a:t>
            </a:r>
          </a:p>
        </p:txBody>
      </p:sp>
      <p:pic>
        <p:nvPicPr>
          <p:cNvPr id="4098" name="Picture 2" descr="64">
            <a:extLst>
              <a:ext uri="{FF2B5EF4-FFF2-40B4-BE49-F238E27FC236}">
                <a16:creationId xmlns:a16="http://schemas.microsoft.com/office/drawing/2014/main" id="{721F65D4-9C26-4DBC-B8BB-BB261F11280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303" y="1147763"/>
            <a:ext cx="2808287"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65">
            <a:extLst>
              <a:ext uri="{FF2B5EF4-FFF2-40B4-BE49-F238E27FC236}">
                <a16:creationId xmlns:a16="http://schemas.microsoft.com/office/drawing/2014/main" id="{2EAC60A5-81D7-42CA-AE96-CCD758CE45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0375" y="1061243"/>
            <a:ext cx="2944813" cy="176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79634B3E-B02D-429B-A39C-B744F18F5AE4}"/>
              </a:ext>
            </a:extLst>
          </p:cNvPr>
          <p:cNvSpPr txBox="1"/>
          <p:nvPr/>
        </p:nvSpPr>
        <p:spPr>
          <a:xfrm>
            <a:off x="134303" y="3329940"/>
            <a:ext cx="8903016" cy="954107"/>
          </a:xfrm>
          <a:prstGeom prst="rect">
            <a:avLst/>
          </a:prstGeom>
          <a:noFill/>
        </p:spPr>
        <p:txBody>
          <a:bodyPr wrap="square" rtlCol="0">
            <a:spAutoFit/>
          </a:bodyPr>
          <a:lstStyle/>
          <a:p>
            <a:pPr algn="just"/>
            <a:r>
              <a:rPr lang="ru-RU" sz="1400" dirty="0"/>
              <a:t>Подмышечная артерия прижимается к плечевой кости в подмышечной впадине при кровотечении из раны плеча ниже плечевого сустава. Давление в точку прижатия подмышечной артерии производится прямыми, жестко зафиксированными пальцами с достаточной силой в направлении плечевого сустава. При этом область плечевого сустава пострадавшего следует придерживать другой рукой.</a:t>
            </a:r>
          </a:p>
        </p:txBody>
      </p:sp>
      <p:pic>
        <p:nvPicPr>
          <p:cNvPr id="4100" name="Рисунок 29">
            <a:extLst>
              <a:ext uri="{FF2B5EF4-FFF2-40B4-BE49-F238E27FC236}">
                <a16:creationId xmlns:a16="http://schemas.microsoft.com/office/drawing/2014/main" id="{17962524-9E98-42A6-B45E-22275121D7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303" y="4377055"/>
            <a:ext cx="3200400"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Рисунок 30">
            <a:extLst>
              <a:ext uri="{FF2B5EF4-FFF2-40B4-BE49-F238E27FC236}">
                <a16:creationId xmlns:a16="http://schemas.microsoft.com/office/drawing/2014/main" id="{4E89E05D-C009-43BD-A5DB-1FC8CFF063A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85811" y="4377055"/>
            <a:ext cx="3108325"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089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BBD559-1FC9-4B4E-A667-126013F616FF}"/>
              </a:ext>
            </a:extLst>
          </p:cNvPr>
          <p:cNvSpPr txBox="1"/>
          <p:nvPr/>
        </p:nvSpPr>
        <p:spPr>
          <a:xfrm>
            <a:off x="121920" y="129540"/>
            <a:ext cx="8892540" cy="523220"/>
          </a:xfrm>
          <a:prstGeom prst="rect">
            <a:avLst/>
          </a:prstGeom>
          <a:noFill/>
        </p:spPr>
        <p:txBody>
          <a:bodyPr wrap="square" rtlCol="0">
            <a:spAutoFit/>
          </a:bodyPr>
          <a:lstStyle/>
          <a:p>
            <a:pPr algn="just"/>
            <a:r>
              <a:rPr lang="ru-RU" sz="1400" dirty="0"/>
              <a:t>Бедренная артерия прижимается ниже паховой складки при кровотечении из ран в области бедра. Давление выполняется кулаком, зафиксированным второй рукой, весом тела участника оказания первой помощи.</a:t>
            </a:r>
          </a:p>
        </p:txBody>
      </p:sp>
      <p:pic>
        <p:nvPicPr>
          <p:cNvPr id="5122" name="Рисунок 31">
            <a:extLst>
              <a:ext uri="{FF2B5EF4-FFF2-40B4-BE49-F238E27FC236}">
                <a16:creationId xmlns:a16="http://schemas.microsoft.com/office/drawing/2014/main" id="{CCC01D61-5055-43F4-B0DC-09E520B8D9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 y="762000"/>
            <a:ext cx="305752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Рисунок 32">
            <a:extLst>
              <a:ext uri="{FF2B5EF4-FFF2-40B4-BE49-F238E27FC236}">
                <a16:creationId xmlns:a16="http://schemas.microsoft.com/office/drawing/2014/main" id="{993120F8-2295-4ACF-8CB0-9B276DCF66F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203" y="652760"/>
            <a:ext cx="2600325"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A58C8439-97F7-46DB-A717-5E27E9184CDA}"/>
              </a:ext>
            </a:extLst>
          </p:cNvPr>
          <p:cNvSpPr txBox="1"/>
          <p:nvPr/>
        </p:nvSpPr>
        <p:spPr>
          <a:xfrm>
            <a:off x="121920" y="3027660"/>
            <a:ext cx="8892540" cy="1169551"/>
          </a:xfrm>
          <a:prstGeom prst="rect">
            <a:avLst/>
          </a:prstGeom>
          <a:noFill/>
        </p:spPr>
        <p:txBody>
          <a:bodyPr wrap="square" rtlCol="0">
            <a:spAutoFit/>
          </a:bodyPr>
          <a:lstStyle/>
          <a:p>
            <a:pPr algn="just" fontAlgn="ctr"/>
            <a:r>
              <a:rPr lang="ru-RU" sz="1400" dirty="0">
                <a:solidFill>
                  <a:srgbClr val="FF0000"/>
                </a:solidFill>
              </a:rPr>
              <a:t>Максимальное сгибание конечности в суставе </a:t>
            </a:r>
            <a:r>
              <a:rPr lang="ru-RU" sz="1400" dirty="0"/>
              <a:t>приводит к перегибу и сдавлению кровеносного сосуда, что способствует прекращению кровотечения. Этот способ достаточно эффективно останавливает кровотечение. Для повышения эффективности в область сустава необходимо вложить 1-2 бинта или свернутую валиком одежду. После сгибания конечность фиксируют руками, несколькими турами бинта или подручными средствами (например, брючным ремнем). </a:t>
            </a:r>
          </a:p>
        </p:txBody>
      </p:sp>
      <p:pic>
        <p:nvPicPr>
          <p:cNvPr id="5125" name="Picture 5">
            <a:extLst>
              <a:ext uri="{FF2B5EF4-FFF2-40B4-BE49-F238E27FC236}">
                <a16:creationId xmlns:a16="http://schemas.microsoft.com/office/drawing/2014/main" id="{BE1A3E13-A0C2-470D-A9CB-858B822400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1" y="4181928"/>
            <a:ext cx="2430780" cy="25465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1F99D29-B9AD-4F6E-8A44-2918317380C8}"/>
              </a:ext>
            </a:extLst>
          </p:cNvPr>
          <p:cNvSpPr txBox="1"/>
          <p:nvPr/>
        </p:nvSpPr>
        <p:spPr>
          <a:xfrm>
            <a:off x="2560321" y="4181928"/>
            <a:ext cx="6454138" cy="954107"/>
          </a:xfrm>
          <a:prstGeom prst="rect">
            <a:avLst/>
          </a:prstGeom>
          <a:noFill/>
        </p:spPr>
        <p:txBody>
          <a:bodyPr wrap="square" rtlCol="0">
            <a:spAutoFit/>
          </a:bodyPr>
          <a:lstStyle/>
          <a:p>
            <a:pPr algn="just"/>
            <a:r>
              <a:rPr lang="ru-RU" sz="1400" dirty="0"/>
              <a:t>При кровотечениях из ран верхней части плеча и подключичной области верхнюю конечность заводят за спину со сгибанием в локтевом суставе и фиксируют бинтом или обе руки заводят назад со сгибанием в локтевых суставах и притягивают друг к другу бинтом. </a:t>
            </a:r>
          </a:p>
        </p:txBody>
      </p:sp>
    </p:spTree>
    <p:extLst>
      <p:ext uri="{BB962C8B-B14F-4D97-AF65-F5344CB8AC3E}">
        <p14:creationId xmlns:p14="http://schemas.microsoft.com/office/powerpoint/2010/main" val="23070159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EAD2D8-2346-41EC-880D-C61F8919E4E0}"/>
              </a:ext>
            </a:extLst>
          </p:cNvPr>
          <p:cNvSpPr txBox="1"/>
          <p:nvPr/>
        </p:nvSpPr>
        <p:spPr>
          <a:xfrm>
            <a:off x="155575" y="2903220"/>
            <a:ext cx="2724785" cy="1600438"/>
          </a:xfrm>
          <a:prstGeom prst="rect">
            <a:avLst/>
          </a:prstGeom>
          <a:noFill/>
        </p:spPr>
        <p:txBody>
          <a:bodyPr wrap="square" rtlCol="0">
            <a:spAutoFit/>
          </a:bodyPr>
          <a:lstStyle/>
          <a:p>
            <a:pPr algn="just"/>
            <a:r>
              <a:rPr lang="ru-RU" sz="1400" dirty="0"/>
              <a:t>Для остановки кровотечения из предплечья в локтевой сгиб вкладывают валик, конечность максимально сгибают в локтевом суставе и предплечье фиксируют к плечу в таком положении, например, ремнем.</a:t>
            </a:r>
          </a:p>
        </p:txBody>
      </p:sp>
      <p:sp>
        <p:nvSpPr>
          <p:cNvPr id="3" name="TextBox 2">
            <a:extLst>
              <a:ext uri="{FF2B5EF4-FFF2-40B4-BE49-F238E27FC236}">
                <a16:creationId xmlns:a16="http://schemas.microsoft.com/office/drawing/2014/main" id="{73510AFB-507E-41ED-955A-237300005A7F}"/>
              </a:ext>
            </a:extLst>
          </p:cNvPr>
          <p:cNvSpPr txBox="1"/>
          <p:nvPr/>
        </p:nvSpPr>
        <p:spPr>
          <a:xfrm>
            <a:off x="3250405" y="2903220"/>
            <a:ext cx="2724786" cy="1815882"/>
          </a:xfrm>
          <a:prstGeom prst="rect">
            <a:avLst/>
          </a:prstGeom>
          <a:noFill/>
        </p:spPr>
        <p:txBody>
          <a:bodyPr wrap="square" rtlCol="0">
            <a:spAutoFit/>
          </a:bodyPr>
          <a:lstStyle/>
          <a:p>
            <a:pPr algn="just"/>
            <a:r>
              <a:rPr lang="ru-RU" sz="1400" dirty="0"/>
              <a:t>При повреждении сосудов стопы, голени и подколенной ямки в последнюю вкладывают несколько бинтов или валик из ткани, после чего конечность сгибают в коленном суставе и фиксируют в этом положении бинтом.</a:t>
            </a:r>
          </a:p>
        </p:txBody>
      </p:sp>
      <p:sp>
        <p:nvSpPr>
          <p:cNvPr id="4" name="Прямоугольник 3">
            <a:extLst>
              <a:ext uri="{FF2B5EF4-FFF2-40B4-BE49-F238E27FC236}">
                <a16:creationId xmlns:a16="http://schemas.microsoft.com/office/drawing/2014/main" id="{9929C85E-BC8C-4D2F-AE95-CF607AB85684}"/>
              </a:ext>
            </a:extLst>
          </p:cNvPr>
          <p:cNvSpPr/>
          <p:nvPr/>
        </p:nvSpPr>
        <p:spPr>
          <a:xfrm>
            <a:off x="6321425" y="2903220"/>
            <a:ext cx="2667000" cy="2031325"/>
          </a:xfrm>
          <a:prstGeom prst="rect">
            <a:avLst/>
          </a:prstGeom>
        </p:spPr>
        <p:txBody>
          <a:bodyPr wrap="square">
            <a:spAutoFit/>
          </a:bodyPr>
          <a:lstStyle/>
          <a:p>
            <a:pPr algn="just"/>
            <a:r>
              <a:rPr lang="ru-RU" sz="1400" dirty="0">
                <a:latin typeface="Times New Roman" panose="02020603050405020304" pitchFamily="18" charset="0"/>
                <a:ea typeface="Calibri" panose="020F0502020204030204" pitchFamily="34" charset="0"/>
              </a:rPr>
              <a:t>Для остановки кровотечения при травме бедра сверток из ткани или несколько бинтов вкладывают в область паховой складки, нижнюю конечность сгибают в тазобедренном суставе (притягивают колено к груди) и фиксируют руками или бинтом.</a:t>
            </a:r>
            <a:endParaRPr lang="ru-RU" sz="1400" dirty="0"/>
          </a:p>
        </p:txBody>
      </p:sp>
      <p:sp>
        <p:nvSpPr>
          <p:cNvPr id="5" name="TextBox 4">
            <a:extLst>
              <a:ext uri="{FF2B5EF4-FFF2-40B4-BE49-F238E27FC236}">
                <a16:creationId xmlns:a16="http://schemas.microsoft.com/office/drawing/2014/main" id="{9D3EF3A6-C5DD-47FF-9070-F8758BC4B240}"/>
              </a:ext>
            </a:extLst>
          </p:cNvPr>
          <p:cNvSpPr txBox="1"/>
          <p:nvPr/>
        </p:nvSpPr>
        <p:spPr>
          <a:xfrm>
            <a:off x="155575" y="4914900"/>
            <a:ext cx="8904605" cy="1600438"/>
          </a:xfrm>
          <a:prstGeom prst="rect">
            <a:avLst/>
          </a:prstGeom>
          <a:noFill/>
        </p:spPr>
        <p:txBody>
          <a:bodyPr wrap="square" rtlCol="0">
            <a:spAutoFit/>
          </a:bodyPr>
          <a:lstStyle/>
          <a:p>
            <a:pPr algn="just" fontAlgn="ctr"/>
            <a:r>
              <a:rPr lang="ru-RU" sz="1400" dirty="0">
                <a:solidFill>
                  <a:srgbClr val="FF0000"/>
                </a:solidFill>
              </a:rPr>
              <a:t>Наложение кровоостанавливающего жгута </a:t>
            </a:r>
            <a:r>
              <a:rPr lang="ru-RU" sz="1400" dirty="0"/>
              <a:t>может применяться для более продолжительной временной остановки сильного артериального кровотечения. Для снижения негативного воздействия жгута на конечности его следует накладывать в соответствии со следующими правилами:</a:t>
            </a:r>
          </a:p>
          <a:p>
            <a:pPr marL="342900" indent="-342900" algn="just" fontAlgn="ctr">
              <a:buFont typeface="+mj-lt"/>
              <a:buAutoNum type="arabicParenR"/>
            </a:pPr>
            <a:r>
              <a:rPr lang="ru-RU" sz="1400" dirty="0"/>
              <a:t>Жгут следует накладывать только при артериальном кровотечении при ранении плеча и бедра. </a:t>
            </a:r>
          </a:p>
          <a:p>
            <a:pPr marL="342900" indent="-342900" algn="just" fontAlgn="ctr">
              <a:buFont typeface="+mj-lt"/>
              <a:buAutoNum type="arabicParenR"/>
            </a:pPr>
            <a:r>
              <a:rPr lang="ru-RU" sz="1400" dirty="0"/>
              <a:t>Жгут необходимо накладывать между раной и сердцем, максимально близко к ране. Если место наложения жгута приходится на среднюю треть плеча и на нижнюю треть бедра, следует наложить жгут выше. </a:t>
            </a:r>
          </a:p>
          <a:p>
            <a:pPr marL="342900" indent="-342900" algn="just" fontAlgn="ctr">
              <a:buFont typeface="+mj-lt"/>
              <a:buAutoNum type="arabicParenR"/>
            </a:pPr>
            <a:r>
              <a:rPr lang="ru-RU" sz="1400" dirty="0"/>
              <a:t>Жгут на голое тело накладывать нельзя, только поверх одежды или тканевой (бинтовой) прокладки.</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775" y="225654"/>
            <a:ext cx="8686800" cy="2588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75857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Рисунок 37">
            <a:extLst>
              <a:ext uri="{FF2B5EF4-FFF2-40B4-BE49-F238E27FC236}">
                <a16:creationId xmlns:a16="http://schemas.microsoft.com/office/drawing/2014/main" id="{BF4B0552-929B-45FF-8D8F-7C5594431F1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375" y="120650"/>
            <a:ext cx="2468563"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a:extLst>
              <a:ext uri="{FF2B5EF4-FFF2-40B4-BE49-F238E27FC236}">
                <a16:creationId xmlns:a16="http://schemas.microsoft.com/office/drawing/2014/main" id="{06CED448-2986-4813-A5A5-6A640C902F52}"/>
              </a:ext>
            </a:extLst>
          </p:cNvPr>
          <p:cNvSpPr/>
          <p:nvPr/>
        </p:nvSpPr>
        <p:spPr>
          <a:xfrm>
            <a:off x="3119755" y="2928937"/>
            <a:ext cx="3181985" cy="1384995"/>
          </a:xfrm>
          <a:prstGeom prst="rect">
            <a:avLst/>
          </a:prstGeom>
        </p:spPr>
        <p:txBody>
          <a:bodyPr wrap="square">
            <a:spAutoFit/>
          </a:bodyPr>
          <a:lstStyle/>
          <a:p>
            <a:pPr algn="just"/>
            <a:r>
              <a:rPr lang="ru-RU" sz="1400" dirty="0">
                <a:latin typeface="Times New Roman" panose="02020603050405020304" pitchFamily="18" charset="0"/>
                <a:ea typeface="Calibri" panose="020F0502020204030204" pitchFamily="34" charset="0"/>
              </a:rPr>
              <a:t>5). Кровотечение останавливается первым (растянутым) туром жгута, все последующие (фиксирующие) туры накладываются так, чтобы каждый последующий тур примерно наполовину перекрывал предыдущий.</a:t>
            </a:r>
            <a:endParaRPr lang="ru-RU" sz="1400" dirty="0"/>
          </a:p>
        </p:txBody>
      </p:sp>
      <p:sp>
        <p:nvSpPr>
          <p:cNvPr id="3" name="TextBox 2">
            <a:extLst>
              <a:ext uri="{FF2B5EF4-FFF2-40B4-BE49-F238E27FC236}">
                <a16:creationId xmlns:a16="http://schemas.microsoft.com/office/drawing/2014/main" id="{AA0679F4-E840-4ACF-A182-31FA9D782DF0}"/>
              </a:ext>
            </a:extLst>
          </p:cNvPr>
          <p:cNvSpPr txBox="1"/>
          <p:nvPr/>
        </p:nvSpPr>
        <p:spPr>
          <a:xfrm>
            <a:off x="137874" y="2341900"/>
            <a:ext cx="2922905" cy="523220"/>
          </a:xfrm>
          <a:prstGeom prst="rect">
            <a:avLst/>
          </a:prstGeom>
          <a:noFill/>
        </p:spPr>
        <p:txBody>
          <a:bodyPr wrap="square" rtlCol="0">
            <a:spAutoFit/>
          </a:bodyPr>
          <a:lstStyle/>
          <a:p>
            <a:pPr algn="just"/>
            <a:r>
              <a:rPr lang="ru-RU" sz="1400" dirty="0"/>
              <a:t>4) Перед наложением жгут следует завести за конечность и растянуть.</a:t>
            </a:r>
          </a:p>
        </p:txBody>
      </p:sp>
      <p:pic>
        <p:nvPicPr>
          <p:cNvPr id="7171" name="Рисунок 38">
            <a:extLst>
              <a:ext uri="{FF2B5EF4-FFF2-40B4-BE49-F238E27FC236}">
                <a16:creationId xmlns:a16="http://schemas.microsoft.com/office/drawing/2014/main" id="{CE637336-625D-4AEF-896B-B7FD30CCB0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20650"/>
            <a:ext cx="2743200"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1D7E83F5-2CF0-4318-860E-666F07D00E3D}"/>
              </a:ext>
            </a:extLst>
          </p:cNvPr>
          <p:cNvSpPr txBox="1"/>
          <p:nvPr/>
        </p:nvSpPr>
        <p:spPr>
          <a:xfrm>
            <a:off x="6222844" y="4465320"/>
            <a:ext cx="2590800" cy="738664"/>
          </a:xfrm>
          <a:prstGeom prst="rect">
            <a:avLst/>
          </a:prstGeom>
          <a:noFill/>
        </p:spPr>
        <p:txBody>
          <a:bodyPr wrap="square" rtlCol="0">
            <a:spAutoFit/>
          </a:bodyPr>
          <a:lstStyle/>
          <a:p>
            <a:pPr algn="just"/>
            <a:r>
              <a:rPr lang="ru-RU" sz="1400" dirty="0"/>
              <a:t>6). Жгут не должен быть закрыт повязкой или одеждой, т.е. должен быть на виду.</a:t>
            </a:r>
          </a:p>
        </p:txBody>
      </p:sp>
      <p:sp>
        <p:nvSpPr>
          <p:cNvPr id="5" name="TextBox 4">
            <a:extLst>
              <a:ext uri="{FF2B5EF4-FFF2-40B4-BE49-F238E27FC236}">
                <a16:creationId xmlns:a16="http://schemas.microsoft.com/office/drawing/2014/main" id="{AE6D192E-4CAB-467C-9781-5A72BEF67B63}"/>
              </a:ext>
            </a:extLst>
          </p:cNvPr>
          <p:cNvSpPr txBox="1"/>
          <p:nvPr/>
        </p:nvSpPr>
        <p:spPr>
          <a:xfrm>
            <a:off x="182880" y="6065520"/>
            <a:ext cx="3482340" cy="738664"/>
          </a:xfrm>
          <a:prstGeom prst="rect">
            <a:avLst/>
          </a:prstGeom>
          <a:noFill/>
        </p:spPr>
        <p:txBody>
          <a:bodyPr wrap="square" rtlCol="0">
            <a:spAutoFit/>
          </a:bodyPr>
          <a:lstStyle/>
          <a:p>
            <a:pPr algn="just"/>
            <a:r>
              <a:rPr lang="ru-RU" sz="1400" dirty="0"/>
              <a:t>7). Точное время наложения жгута следует указать в записке, записку поместить под жгут.</a:t>
            </a:r>
          </a:p>
        </p:txBody>
      </p:sp>
      <p:pic>
        <p:nvPicPr>
          <p:cNvPr id="7172" name="Рисунок 39">
            <a:extLst>
              <a:ext uri="{FF2B5EF4-FFF2-40B4-BE49-F238E27FC236}">
                <a16:creationId xmlns:a16="http://schemas.microsoft.com/office/drawing/2014/main" id="{C98348C5-48E1-4E0B-BEC2-B2204011C41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0496" y="2865120"/>
            <a:ext cx="2760662"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69526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80FD50-5CFC-4E91-A168-A2FE604AB258}"/>
              </a:ext>
            </a:extLst>
          </p:cNvPr>
          <p:cNvSpPr txBox="1"/>
          <p:nvPr/>
        </p:nvSpPr>
        <p:spPr>
          <a:xfrm>
            <a:off x="114300" y="114300"/>
            <a:ext cx="8877300" cy="2462213"/>
          </a:xfrm>
          <a:prstGeom prst="rect">
            <a:avLst/>
          </a:prstGeom>
          <a:noFill/>
        </p:spPr>
        <p:txBody>
          <a:bodyPr wrap="square" rtlCol="0">
            <a:spAutoFit/>
          </a:bodyPr>
          <a:lstStyle/>
          <a:p>
            <a:pPr marL="358775" indent="-358775" algn="just" fontAlgn="ctr"/>
            <a:r>
              <a:rPr lang="ru-RU" sz="1400" dirty="0"/>
              <a:t>8).	Максимальное время нахождения жгута на конечности не должно превышать </a:t>
            </a:r>
            <a:r>
              <a:rPr lang="ru-RU" sz="1400" u="sng" dirty="0"/>
              <a:t>60 минут в теплое время</a:t>
            </a:r>
            <a:r>
              <a:rPr lang="ru-RU" sz="1400" dirty="0"/>
              <a:t> года и </a:t>
            </a:r>
            <a:r>
              <a:rPr lang="ru-RU" sz="1400" u="sng" dirty="0"/>
              <a:t>30 минут в холодное</a:t>
            </a:r>
            <a:r>
              <a:rPr lang="ru-RU" sz="1400" dirty="0"/>
              <a:t>. </a:t>
            </a:r>
          </a:p>
          <a:p>
            <a:pPr marL="358775" indent="-358775" algn="just" fontAlgn="ctr"/>
            <a:r>
              <a:rPr lang="ru-RU" sz="1400" dirty="0"/>
              <a:t>9).	После наложения жгута конечность следует иммобилизировать (обездвижить) и </a:t>
            </a:r>
            <a:r>
              <a:rPr lang="ru-RU" sz="1400" dirty="0" err="1"/>
              <a:t>термоизолировать</a:t>
            </a:r>
            <a:r>
              <a:rPr lang="ru-RU" sz="1400" dirty="0"/>
              <a:t> (укутать) доступными способами. </a:t>
            </a:r>
          </a:p>
          <a:p>
            <a:pPr marL="358775" indent="-358775" algn="just" fontAlgn="ctr"/>
            <a:r>
              <a:rPr lang="ru-RU" sz="1400" dirty="0"/>
              <a:t>10).	Если максимальное время наложения жгута истекло, а медицинская помощь недоступна, следует сделать следующее: </a:t>
            </a:r>
          </a:p>
          <a:p>
            <a:pPr marL="449263" algn="just" fontAlgn="ctr"/>
            <a:r>
              <a:rPr lang="ru-RU" sz="1400" dirty="0"/>
              <a:t>а) осуществить пальцевое прижатие артерии выше жгута;</a:t>
            </a:r>
          </a:p>
          <a:p>
            <a:pPr marL="449263" algn="just" fontAlgn="ctr"/>
            <a:r>
              <a:rPr lang="ru-RU" sz="1400" dirty="0"/>
              <a:t>б) снять жгут на 15 минут;</a:t>
            </a:r>
          </a:p>
          <a:p>
            <a:pPr marL="449263" algn="just" fontAlgn="ctr"/>
            <a:r>
              <a:rPr lang="ru-RU" sz="1400" dirty="0"/>
              <a:t>в) по возможности выполнить лёгкий массаж конечности, на которую был наложен жгут;</a:t>
            </a:r>
          </a:p>
          <a:p>
            <a:pPr marL="449263" algn="just" fontAlgn="ctr"/>
            <a:r>
              <a:rPr lang="ru-RU" sz="1400" dirty="0"/>
              <a:t>г) наложить жгут чуть выше предыдущего места наложения;</a:t>
            </a:r>
          </a:p>
          <a:p>
            <a:pPr marL="449263" algn="just" fontAlgn="ctr"/>
            <a:r>
              <a:rPr lang="ru-RU" sz="1400" dirty="0"/>
              <a:t>д) максимальное время повторного наложения – 15 минут. </a:t>
            </a:r>
          </a:p>
        </p:txBody>
      </p:sp>
      <p:sp>
        <p:nvSpPr>
          <p:cNvPr id="3" name="TextBox 2">
            <a:extLst>
              <a:ext uri="{FF2B5EF4-FFF2-40B4-BE49-F238E27FC236}">
                <a16:creationId xmlns:a16="http://schemas.microsoft.com/office/drawing/2014/main" id="{15157BB1-40D3-4D86-9719-32853C278A00}"/>
              </a:ext>
            </a:extLst>
          </p:cNvPr>
          <p:cNvSpPr txBox="1"/>
          <p:nvPr/>
        </p:nvSpPr>
        <p:spPr>
          <a:xfrm>
            <a:off x="114300" y="2682240"/>
            <a:ext cx="6385560" cy="1600438"/>
          </a:xfrm>
          <a:prstGeom prst="rect">
            <a:avLst/>
          </a:prstGeom>
          <a:noFill/>
        </p:spPr>
        <p:txBody>
          <a:bodyPr wrap="square" rtlCol="0">
            <a:spAutoFit/>
          </a:bodyPr>
          <a:lstStyle/>
          <a:p>
            <a:pPr algn="just"/>
            <a:r>
              <a:rPr lang="ru-RU" sz="1400" dirty="0"/>
              <a:t>В качестве импровизированного жгута можно использовать подручные средства: тесьму, платок, галстук и другие подобные вещи. Для остановки кровотечения в этом случае из указанных материалов делается петля, закручивающаяся до остановки или значительного ослабления артериального кровотечения с помощью любого прочного предмета (металлического или деревянного прута). При достижении остановки кровотечения прут прибинтовывают к конечности. Импровизированные жгуты накладываются также по вышеописанным правилам.</a:t>
            </a:r>
          </a:p>
        </p:txBody>
      </p:sp>
      <p:pic>
        <p:nvPicPr>
          <p:cNvPr id="8194" name="Рисунок 40">
            <a:extLst>
              <a:ext uri="{FF2B5EF4-FFF2-40B4-BE49-F238E27FC236}">
                <a16:creationId xmlns:a16="http://schemas.microsoft.com/office/drawing/2014/main" id="{EEBEABDA-BD6C-4FAD-BFEF-7FF5AE55CC7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88138" y="2682240"/>
            <a:ext cx="2303462" cy="323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FC1F12BE-EA73-4951-A8F3-5BB591C7EF9A}"/>
              </a:ext>
            </a:extLst>
          </p:cNvPr>
          <p:cNvSpPr txBox="1"/>
          <p:nvPr/>
        </p:nvSpPr>
        <p:spPr>
          <a:xfrm>
            <a:off x="114300" y="4282678"/>
            <a:ext cx="6385560" cy="738664"/>
          </a:xfrm>
          <a:prstGeom prst="rect">
            <a:avLst/>
          </a:prstGeom>
          <a:noFill/>
        </p:spPr>
        <p:txBody>
          <a:bodyPr wrap="square" rtlCol="0">
            <a:spAutoFit/>
          </a:bodyPr>
          <a:lstStyle/>
          <a:p>
            <a:pPr algn="just"/>
            <a:r>
              <a:rPr lang="ru-RU" sz="1400" dirty="0"/>
              <a:t>Пострадавший с сильным наружным кровотечением или признаками кровопотери должен находиться в положении лежа на спине с приподнятыми ногами, под которые подкладываются сумки или одежда.</a:t>
            </a:r>
          </a:p>
        </p:txBody>
      </p:sp>
      <p:pic>
        <p:nvPicPr>
          <p:cNvPr id="8195" name="Рисунок 62">
            <a:extLst>
              <a:ext uri="{FF2B5EF4-FFF2-40B4-BE49-F238E27FC236}">
                <a16:creationId xmlns:a16="http://schemas.microsoft.com/office/drawing/2014/main" id="{C75BE2A8-8543-4E81-85E4-034189F13B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0072" y="5131631"/>
            <a:ext cx="4194016" cy="1562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4873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A596F9-F9B4-4B96-9BA8-A137BE2A18CA}"/>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Мероприятия, предупреждающие развитие травматического шока</a:t>
            </a:r>
          </a:p>
        </p:txBody>
      </p:sp>
      <p:sp>
        <p:nvSpPr>
          <p:cNvPr id="3" name="TextBox 2">
            <a:extLst>
              <a:ext uri="{FF2B5EF4-FFF2-40B4-BE49-F238E27FC236}">
                <a16:creationId xmlns:a16="http://schemas.microsoft.com/office/drawing/2014/main" id="{EDFE39E0-FB17-4C82-BDC5-D9FFDB469A0D}"/>
              </a:ext>
            </a:extLst>
          </p:cNvPr>
          <p:cNvSpPr txBox="1"/>
          <p:nvPr/>
        </p:nvSpPr>
        <p:spPr>
          <a:xfrm>
            <a:off x="114300" y="541020"/>
            <a:ext cx="8915400" cy="4339650"/>
          </a:xfrm>
          <a:prstGeom prst="rect">
            <a:avLst/>
          </a:prstGeom>
          <a:noFill/>
        </p:spPr>
        <p:txBody>
          <a:bodyPr wrap="square" rtlCol="0">
            <a:spAutoFit/>
          </a:bodyPr>
          <a:lstStyle/>
          <a:p>
            <a:pPr algn="just" fontAlgn="ctr"/>
            <a:r>
              <a:rPr lang="ru-RU" sz="1400" dirty="0">
                <a:solidFill>
                  <a:srgbClr val="FF0000"/>
                </a:solidFill>
              </a:rPr>
              <a:t>Травматический шок</a:t>
            </a:r>
            <a:r>
              <a:rPr lang="ru-RU" sz="1400" dirty="0"/>
              <a:t> – это серьезное состояние, причинами развития которого являются тяжелые травмы и сильные кровотечения. Развитие травматического шока сопровождается тяжелыми нарушениями в работе всех систем организма, вплоть до смерти пострадавшего как на месте происшествия, так и впоследствии, на этапе транспортировки бригадой скорой медицинской помощи, а также лечения в медицинской организации. Усугубляют тяжесть шока детский и старческий возраст пострадавшего, переохлаждение, выраженный болевой синдром.</a:t>
            </a:r>
          </a:p>
          <a:p>
            <a:pPr algn="just" fontAlgn="ctr">
              <a:spcBef>
                <a:spcPts val="600"/>
              </a:spcBef>
            </a:pPr>
            <a:r>
              <a:rPr lang="ru-RU" sz="1400" dirty="0"/>
              <a:t>Признаками травматического шока являются:</a:t>
            </a:r>
          </a:p>
          <a:p>
            <a:pPr marL="266700" indent="-266700" algn="just" fontAlgn="ctr"/>
            <a:r>
              <a:rPr lang="ru-RU" sz="1400" dirty="0"/>
              <a:t>-	наличие тяжелой травмы и сильного кровотечения;</a:t>
            </a:r>
          </a:p>
          <a:p>
            <a:pPr marL="266700" indent="-266700" algn="just" fontAlgn="ctr"/>
            <a:r>
              <a:rPr lang="ru-RU" sz="1400" dirty="0"/>
              <a:t>-	нарушения дыхания и кровообращения (учащенное дыхание и сердцебиение);</a:t>
            </a:r>
          </a:p>
          <a:p>
            <a:pPr marL="266700" indent="-266700" algn="just" fontAlgn="ctr"/>
            <a:r>
              <a:rPr lang="ru-RU" sz="1400" dirty="0"/>
              <a:t>-	бледная холодная влажная кожа;</a:t>
            </a:r>
          </a:p>
          <a:p>
            <a:pPr marL="266700" indent="-266700" algn="just"/>
            <a:r>
              <a:rPr lang="ru-RU" sz="1400" dirty="0"/>
              <a:t>-	возбуждение, сменяющееся апатией.</a:t>
            </a:r>
          </a:p>
          <a:p>
            <a:pPr algn="just" fontAlgn="ctr">
              <a:spcBef>
                <a:spcPts val="600"/>
              </a:spcBef>
            </a:pPr>
            <a:r>
              <a:rPr lang="ru-RU" sz="1400" dirty="0"/>
              <a:t>В большинстве случаев лечение шока требует усилий со стороны медработников, имеющих соответствующее оснащение. Однако, выполненные на этапе первой помощи простейшие действия позволяют предупредить развитие шока или снизить его тяжесть. К этим мероприятиям относятся:</a:t>
            </a:r>
          </a:p>
          <a:p>
            <a:pPr marL="266700" indent="-266700" algn="just" fontAlgn="ctr"/>
            <a:r>
              <a:rPr lang="ru-RU" sz="1400" dirty="0"/>
              <a:t>-	остановка кровотечения;</a:t>
            </a:r>
          </a:p>
          <a:p>
            <a:pPr marL="266700" indent="-266700" algn="just" fontAlgn="ctr"/>
            <a:r>
              <a:rPr lang="ru-RU" sz="1400" dirty="0"/>
              <a:t>-	придание пострадавшему оптимального положения тела;</a:t>
            </a:r>
          </a:p>
          <a:p>
            <a:pPr marL="266700" indent="-266700" algn="just" fontAlgn="ctr"/>
            <a:r>
              <a:rPr lang="ru-RU" sz="1400" dirty="0"/>
              <a:t>-	иммобилизация травмированных конечностей;</a:t>
            </a:r>
          </a:p>
          <a:p>
            <a:pPr marL="266700" indent="-266700" algn="just"/>
            <a:r>
              <a:rPr lang="ru-RU" sz="1400" dirty="0"/>
              <a:t>-	защита от переохлаждения (укутывание подручными средствами или покрывалом спасательным </a:t>
            </a:r>
            <a:r>
              <a:rPr lang="ru-RU" sz="1400" dirty="0" err="1"/>
              <a:t>изотремическим</a:t>
            </a:r>
            <a:r>
              <a:rPr lang="ru-RU" sz="1400" dirty="0"/>
              <a:t>).</a:t>
            </a:r>
          </a:p>
        </p:txBody>
      </p:sp>
    </p:spTree>
    <p:extLst>
      <p:ext uri="{BB962C8B-B14F-4D97-AF65-F5344CB8AC3E}">
        <p14:creationId xmlns:p14="http://schemas.microsoft.com/office/powerpoint/2010/main" val="11991798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15E61D-0F73-41C5-B777-5A31B2A632C7}"/>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Подробный осмотр пострадавшего</a:t>
            </a:r>
          </a:p>
        </p:txBody>
      </p:sp>
      <p:sp>
        <p:nvSpPr>
          <p:cNvPr id="3" name="TextBox 2">
            <a:extLst>
              <a:ext uri="{FF2B5EF4-FFF2-40B4-BE49-F238E27FC236}">
                <a16:creationId xmlns:a16="http://schemas.microsoft.com/office/drawing/2014/main" id="{0FE36BE5-B624-4B1F-9D6A-D85E685F0A4D}"/>
              </a:ext>
            </a:extLst>
          </p:cNvPr>
          <p:cNvSpPr txBox="1"/>
          <p:nvPr/>
        </p:nvSpPr>
        <p:spPr>
          <a:xfrm>
            <a:off x="137160" y="556260"/>
            <a:ext cx="8869680" cy="1169551"/>
          </a:xfrm>
          <a:prstGeom prst="rect">
            <a:avLst/>
          </a:prstGeom>
          <a:noFill/>
        </p:spPr>
        <p:txBody>
          <a:bodyPr wrap="square" rtlCol="0">
            <a:spAutoFit/>
          </a:bodyPr>
          <a:lstStyle/>
          <a:p>
            <a:pPr algn="just"/>
            <a:r>
              <a:rPr lang="ru-RU" sz="1400" dirty="0"/>
              <a:t>Подробный осмотр производится с целью выявления травм различных областей тела и других состояний, требующих оказания первой помощи. Он более детальный, чем обзорный. При его проведении участнику оказания первой помощи необходимо обращать внимание на изменение цвета кожи и появление на ней каких-либо образований (пузырей, кровоподтеков, опухолей), наличие ранений, инородных тел, костных отломков, деформаций конечностей и т.п. Подробный осмотр производится в определенной последовательности.</a:t>
            </a:r>
          </a:p>
        </p:txBody>
      </p:sp>
      <p:sp>
        <p:nvSpPr>
          <p:cNvPr id="4" name="TextBox 3">
            <a:extLst>
              <a:ext uri="{FF2B5EF4-FFF2-40B4-BE49-F238E27FC236}">
                <a16:creationId xmlns:a16="http://schemas.microsoft.com/office/drawing/2014/main" id="{4B7FAE29-4219-4CE1-9C9E-653CD3CEF417}"/>
              </a:ext>
            </a:extLst>
          </p:cNvPr>
          <p:cNvSpPr txBox="1"/>
          <p:nvPr/>
        </p:nvSpPr>
        <p:spPr>
          <a:xfrm>
            <a:off x="137159" y="4124325"/>
            <a:ext cx="2775663" cy="1169551"/>
          </a:xfrm>
          <a:prstGeom prst="rect">
            <a:avLst/>
          </a:prstGeom>
          <a:noFill/>
        </p:spPr>
        <p:txBody>
          <a:bodyPr wrap="square" rtlCol="0">
            <a:spAutoFit/>
          </a:bodyPr>
          <a:lstStyle/>
          <a:p>
            <a:pPr algn="just"/>
            <a:r>
              <a:rPr lang="ru-RU" sz="1400" dirty="0"/>
              <a:t>Вначале осматривается и аккуратно ощупывается голова для определения наличия повреждений, кровотечений, кровоподтеков.</a:t>
            </a:r>
          </a:p>
        </p:txBody>
      </p:sp>
      <p:sp>
        <p:nvSpPr>
          <p:cNvPr id="7" name="TextBox 6">
            <a:extLst>
              <a:ext uri="{FF2B5EF4-FFF2-40B4-BE49-F238E27FC236}">
                <a16:creationId xmlns:a16="http://schemas.microsoft.com/office/drawing/2014/main" id="{9DA8CAF3-B43D-4D63-B6EA-03406114D76B}"/>
              </a:ext>
            </a:extLst>
          </p:cNvPr>
          <p:cNvSpPr txBox="1"/>
          <p:nvPr/>
        </p:nvSpPr>
        <p:spPr>
          <a:xfrm>
            <a:off x="2996620" y="4124325"/>
            <a:ext cx="2775663" cy="1384995"/>
          </a:xfrm>
          <a:prstGeom prst="rect">
            <a:avLst/>
          </a:prstGeom>
          <a:noFill/>
        </p:spPr>
        <p:txBody>
          <a:bodyPr wrap="square" rtlCol="0">
            <a:spAutoFit/>
          </a:bodyPr>
          <a:lstStyle/>
          <a:p>
            <a:pPr algn="just"/>
            <a:r>
              <a:rPr lang="ru-RU" sz="1400" dirty="0"/>
              <a:t>Далее осматривается шея пострадавшего для выявления возможных деформаций, костных выступов, болезненных мест. Осматривать следует крайне осторожно и аккуратно.</a:t>
            </a:r>
          </a:p>
        </p:txBody>
      </p:sp>
      <p:sp>
        <p:nvSpPr>
          <p:cNvPr id="9" name="TextBox 8">
            <a:extLst>
              <a:ext uri="{FF2B5EF4-FFF2-40B4-BE49-F238E27FC236}">
                <a16:creationId xmlns:a16="http://schemas.microsoft.com/office/drawing/2014/main" id="{0D55E16A-1C4B-4CB2-AD73-C8A1123E6278}"/>
              </a:ext>
            </a:extLst>
          </p:cNvPr>
          <p:cNvSpPr txBox="1"/>
          <p:nvPr/>
        </p:nvSpPr>
        <p:spPr>
          <a:xfrm>
            <a:off x="5856082" y="4136023"/>
            <a:ext cx="3094033" cy="2677656"/>
          </a:xfrm>
          <a:prstGeom prst="rect">
            <a:avLst/>
          </a:prstGeom>
          <a:noFill/>
        </p:spPr>
        <p:txBody>
          <a:bodyPr wrap="square" rtlCol="0">
            <a:spAutoFit/>
          </a:bodyPr>
          <a:lstStyle/>
          <a:p>
            <a:pPr algn="just"/>
            <a:r>
              <a:rPr lang="ru-RU" sz="1400" dirty="0"/>
              <a:t>Грудная клетка пострадавшего осматривается и ощупывается в следующей последовательности «передняя поверхность – задняя поверхность – боковые стороны». Без особой необходимости не следует поворачивать пострадавшего, чтобы осмотреть спину, достаточно аккуратно ощупать. В процессе осмотра грудной клетки можно обнаружить ранения ее различных отделов, деформацию.</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084" y="1695450"/>
            <a:ext cx="8572500"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51421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AA7153D-271B-4C88-90DB-28F47E126071}"/>
              </a:ext>
            </a:extLst>
          </p:cNvPr>
          <p:cNvSpPr/>
          <p:nvPr/>
        </p:nvSpPr>
        <p:spPr>
          <a:xfrm>
            <a:off x="83820" y="3114378"/>
            <a:ext cx="3703320" cy="1600438"/>
          </a:xfrm>
          <a:prstGeom prst="rect">
            <a:avLst/>
          </a:prstGeom>
        </p:spPr>
        <p:txBody>
          <a:bodyPr wrap="square">
            <a:spAutoFit/>
          </a:bodyPr>
          <a:lstStyle/>
          <a:p>
            <a:pPr algn="just"/>
            <a:r>
              <a:rPr lang="ru-RU" sz="1400" dirty="0">
                <a:latin typeface="Times New Roman" panose="02020603050405020304" pitchFamily="18" charset="0"/>
                <a:ea typeface="Calibri" panose="020F0502020204030204" pitchFamily="34" charset="0"/>
              </a:rPr>
              <a:t>После осмотра грудной клетки следует осмотреть живот и область таза. Важно уделить внимание не только поиску открытых ран, но и наличию явно видимых кровоподтеков и ссадин как признаков возможной тупой травмы живота, внутренних органов и костей таза.</a:t>
            </a:r>
            <a:endParaRPr lang="ru-RU" sz="1400" dirty="0"/>
          </a:p>
        </p:txBody>
      </p:sp>
      <p:sp>
        <p:nvSpPr>
          <p:cNvPr id="4" name="Прямоугольник 3">
            <a:extLst>
              <a:ext uri="{FF2B5EF4-FFF2-40B4-BE49-F238E27FC236}">
                <a16:creationId xmlns:a16="http://schemas.microsoft.com/office/drawing/2014/main" id="{29C706B1-AEA4-46C6-9AFB-DF8BE3AD3DA9}"/>
              </a:ext>
            </a:extLst>
          </p:cNvPr>
          <p:cNvSpPr/>
          <p:nvPr/>
        </p:nvSpPr>
        <p:spPr>
          <a:xfrm>
            <a:off x="3937000" y="3114378"/>
            <a:ext cx="5039360" cy="954107"/>
          </a:xfrm>
          <a:prstGeom prst="rect">
            <a:avLst/>
          </a:prstGeom>
        </p:spPr>
        <p:txBody>
          <a:bodyPr wrap="square">
            <a:spAutoFit/>
          </a:bodyPr>
          <a:lstStyle/>
          <a:p>
            <a:pPr algn="just"/>
            <a:r>
              <a:rPr lang="ru-RU" sz="1400" dirty="0"/>
              <a:t>Последними осматриваются и ощупываются ноги и руки. При осмотре конечностей следует обратить внимание на их возможную деформацию как на один из признаков перелома костей.</a:t>
            </a:r>
          </a:p>
        </p:txBody>
      </p:sp>
      <p:sp>
        <p:nvSpPr>
          <p:cNvPr id="5" name="TextBox 4">
            <a:extLst>
              <a:ext uri="{FF2B5EF4-FFF2-40B4-BE49-F238E27FC236}">
                <a16:creationId xmlns:a16="http://schemas.microsoft.com/office/drawing/2014/main" id="{CB61D9E7-9C80-4BCE-8591-7CE6FE390EDB}"/>
              </a:ext>
            </a:extLst>
          </p:cNvPr>
          <p:cNvSpPr txBox="1"/>
          <p:nvPr/>
        </p:nvSpPr>
        <p:spPr>
          <a:xfrm>
            <a:off x="137160" y="4953000"/>
            <a:ext cx="8839200" cy="523220"/>
          </a:xfrm>
          <a:prstGeom prst="rect">
            <a:avLst/>
          </a:prstGeom>
          <a:noFill/>
        </p:spPr>
        <p:txBody>
          <a:bodyPr wrap="square" rtlCol="0">
            <a:spAutoFit/>
          </a:bodyPr>
          <a:lstStyle/>
          <a:p>
            <a:pPr algn="just"/>
            <a:r>
              <a:rPr lang="ru-RU" sz="1400" dirty="0"/>
              <a:t>Подробный осмотр следует проводить очень внимательно и осторожно, чтобы не причинить дополнительные страдания пострадавшему и не пропустить у него какой-либо тяжелой травмы.</a:t>
            </a:r>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720" y="371403"/>
            <a:ext cx="8803640" cy="2438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24416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3A9E5E7-A68A-4EE6-9073-6601DCC931AB}"/>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Оказание первой помощи при травме головы, глаз, носа</a:t>
            </a:r>
          </a:p>
        </p:txBody>
      </p:sp>
      <p:sp>
        <p:nvSpPr>
          <p:cNvPr id="3" name="TextBox 2">
            <a:extLst>
              <a:ext uri="{FF2B5EF4-FFF2-40B4-BE49-F238E27FC236}">
                <a16:creationId xmlns:a16="http://schemas.microsoft.com/office/drawing/2014/main" id="{CA1C2766-1FBC-4694-85EC-03A10DE75E9D}"/>
              </a:ext>
            </a:extLst>
          </p:cNvPr>
          <p:cNvSpPr txBox="1"/>
          <p:nvPr/>
        </p:nvSpPr>
        <p:spPr>
          <a:xfrm>
            <a:off x="121920" y="449580"/>
            <a:ext cx="8884920" cy="6447919"/>
          </a:xfrm>
          <a:prstGeom prst="rect">
            <a:avLst/>
          </a:prstGeom>
          <a:noFill/>
        </p:spPr>
        <p:txBody>
          <a:bodyPr wrap="square" rtlCol="0">
            <a:spAutoFit/>
          </a:bodyPr>
          <a:lstStyle/>
          <a:p>
            <a:pPr algn="just" fontAlgn="ctr">
              <a:spcBef>
                <a:spcPts val="600"/>
              </a:spcBef>
            </a:pPr>
            <a:r>
              <a:rPr lang="ru-RU" sz="1400" dirty="0"/>
              <a:t>Травмы головы являются одними из наиболее тяжелых повреждений, которые пострадавшие могут получить в результате происшествий. Очень часто они (особенно ранения волосистой части головы) сопровождаются значительным кровотечением, которое может угрожать жизни пострадавшего на месте происшествия. </a:t>
            </a:r>
          </a:p>
          <a:p>
            <a:pPr algn="just" fontAlgn="ctr">
              <a:spcBef>
                <a:spcPts val="600"/>
              </a:spcBef>
            </a:pPr>
            <a:r>
              <a:rPr lang="ru-RU" sz="1400" dirty="0"/>
              <a:t>Травмы головы часто сопровождаются нарушением функции головного мозга. Для черепно-мозговой травмы характерны бледность, общая слабость, сонливость, головная боль, головокружение и потеря сознания. Пострадавший может быть в сознании, но при этом не помнит обстоятельств травмы и событий, ей предшествующих. Более тяжелое повреждение мозга сопровождается длительной потерей сознания, параличами конечностей. Переломы костей черепа могут сопровождаться, кроме того, следующими признаками: выделение бесцветной или кровянистой жидкости из ушей, носа; кровоподтеки вокруг глаз. </a:t>
            </a:r>
          </a:p>
          <a:p>
            <a:pPr algn="just" fontAlgn="ctr">
              <a:spcBef>
                <a:spcPts val="600"/>
              </a:spcBef>
            </a:pPr>
            <a:r>
              <a:rPr lang="ru-RU" sz="1400" dirty="0"/>
              <a:t>Первая помощь при травме головы будет заключаться в остановке кровотечения, вызове скорой медицинской помощи и контроле состояния пострадавшего. </a:t>
            </a:r>
          </a:p>
          <a:p>
            <a:pPr algn="just" fontAlgn="ctr">
              <a:spcBef>
                <a:spcPts val="600"/>
              </a:spcBef>
            </a:pPr>
            <a:r>
              <a:rPr lang="ru-RU" sz="1400" dirty="0"/>
              <a:t>Если пострадавший находится без сознания, следует придать ему устойчивое боковое положение, которое уменьшает вероятность западения языка и сводит к минимуму возможность попадания рвотных масс или крови в дыхательные пути.</a:t>
            </a:r>
          </a:p>
          <a:p>
            <a:pPr algn="just">
              <a:spcBef>
                <a:spcPts val="600"/>
              </a:spcBef>
            </a:pPr>
            <a:r>
              <a:rPr lang="ru-RU" sz="1400" dirty="0"/>
              <a:t>При наличии раны и кровотечения надо выполнить прямое давление на рану, при необходимости – наложить повязку.</a:t>
            </a:r>
          </a:p>
          <a:p>
            <a:pPr algn="just">
              <a:spcBef>
                <a:spcPts val="600"/>
              </a:spcBef>
            </a:pPr>
            <a:r>
              <a:rPr lang="ru-RU" sz="1400" dirty="0"/>
              <a:t>В случае, если у пострадавшего отмечаются признаки нарушения целостности костей черепа, необходимо обложить края раны бинтами и только после этого накладывать повязку. При нахождении в ране инородного предмета нужно зафиксировать его, обложив салфетками или бинтами, и наложить повязку. </a:t>
            </a:r>
            <a:r>
              <a:rPr lang="ru-RU" sz="1400" u="sng" dirty="0"/>
              <a:t>Извлекать инородный предмет запрещено</a:t>
            </a:r>
            <a:r>
              <a:rPr lang="ru-RU" sz="1400" dirty="0"/>
              <a:t>.</a:t>
            </a:r>
          </a:p>
          <a:p>
            <a:pPr algn="just">
              <a:spcBef>
                <a:spcPts val="600"/>
              </a:spcBef>
            </a:pPr>
            <a:r>
              <a:rPr lang="ru-RU" sz="1400" dirty="0"/>
              <a:t>Кровотечения при ранениях волосистой части головы, как правило, очень обильные, и не могут остановиться самостоятельно. Для остановки кровотечения из волосистой части головы необходимо выполнить прямое давление на рану и наложить давящую повязку.</a:t>
            </a:r>
          </a:p>
          <a:p>
            <a:pPr algn="just">
              <a:spcBef>
                <a:spcPts val="600"/>
              </a:spcBef>
            </a:pPr>
            <a:r>
              <a:rPr lang="ru-RU" sz="1400" dirty="0"/>
              <a:t>При повреждениях глаз следует наложить повязку с использованием стерильного перевязочного материала из аптечки первой помощи. Повязка в любом случае накладывается на оба глаза, так как при оставлении здорового глаза открытым, он будет невольно следить за окружающим и приводить к движению пострадавшего глаза. Это может усугубить его повреждение.</a:t>
            </a:r>
          </a:p>
        </p:txBody>
      </p:sp>
    </p:spTree>
    <p:extLst>
      <p:ext uri="{BB962C8B-B14F-4D97-AF65-F5344CB8AC3E}">
        <p14:creationId xmlns:p14="http://schemas.microsoft.com/office/powerpoint/2010/main" val="39571962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4895FFA-9BFE-4B91-A0C9-072C1303EA4A}"/>
              </a:ext>
            </a:extLst>
          </p:cNvPr>
          <p:cNvSpPr/>
          <p:nvPr/>
        </p:nvSpPr>
        <p:spPr>
          <a:xfrm>
            <a:off x="106680" y="150704"/>
            <a:ext cx="8877300" cy="1384995"/>
          </a:xfrm>
          <a:prstGeom prst="rect">
            <a:avLst/>
          </a:prstGeom>
        </p:spPr>
        <p:txBody>
          <a:bodyPr wrap="square">
            <a:spAutoFit/>
          </a:bodyPr>
          <a:lstStyle/>
          <a:p>
            <a:pPr algn="just" fontAlgn="ctr"/>
            <a:r>
              <a:rPr lang="ru-RU" sz="1400" dirty="0"/>
              <a:t>При носовом кровотечении необходимо усадить пострадавшего со слегка наклоненной вперед головой и зажать ему нос в районе крыльев носа на 15-20 минут. При этом можно положить холод на переносицу. Если спустя указанное время кровотечение не остановилось, следует вызвать скорую медицинскую помощь, до приезда которой надо продолжать выполнять те же мероприятия. </a:t>
            </a:r>
          </a:p>
          <a:p>
            <a:pPr algn="just"/>
            <a:r>
              <a:rPr lang="ru-RU" sz="1400" dirty="0"/>
              <a:t>Если пострадавший с носовым кровотечением находится без сознания, следует придать ему устойчивое боковое положение, контролируя проходимость дыхательных путей, вызвать скорую медицинскую помощь.</a:t>
            </a:r>
          </a:p>
        </p:txBody>
      </p:sp>
    </p:spTree>
    <p:extLst>
      <p:ext uri="{BB962C8B-B14F-4D97-AF65-F5344CB8AC3E}">
        <p14:creationId xmlns:p14="http://schemas.microsoft.com/office/powerpoint/2010/main" val="5019469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750B32-70D9-4414-8E80-B40A7368FD8E}"/>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Оказание первой помощи при травме шеи</a:t>
            </a:r>
          </a:p>
        </p:txBody>
      </p:sp>
      <p:sp>
        <p:nvSpPr>
          <p:cNvPr id="3" name="TextBox 2">
            <a:extLst>
              <a:ext uri="{FF2B5EF4-FFF2-40B4-BE49-F238E27FC236}">
                <a16:creationId xmlns:a16="http://schemas.microsoft.com/office/drawing/2014/main" id="{5BB30F4F-85F5-4975-9150-27AC83BB19FA}"/>
              </a:ext>
            </a:extLst>
          </p:cNvPr>
          <p:cNvSpPr txBox="1"/>
          <p:nvPr/>
        </p:nvSpPr>
        <p:spPr>
          <a:xfrm>
            <a:off x="137160" y="533400"/>
            <a:ext cx="8869680" cy="3908762"/>
          </a:xfrm>
          <a:prstGeom prst="rect">
            <a:avLst/>
          </a:prstGeom>
          <a:noFill/>
        </p:spPr>
        <p:txBody>
          <a:bodyPr wrap="square" rtlCol="0">
            <a:spAutoFit/>
          </a:bodyPr>
          <a:lstStyle/>
          <a:p>
            <a:pPr algn="just" fontAlgn="ctr">
              <a:spcBef>
                <a:spcPts val="600"/>
              </a:spcBef>
            </a:pPr>
            <a:r>
              <a:rPr lang="ru-RU" sz="1400" dirty="0"/>
              <a:t>Достаточно серьезной травмой является повреждение шейного отдела позвоночника, которое может развиться, например, при дорожно-транспортном происшествии (при ударе сзади или наезде на препятствие может возникнуть так называемая «хлыстовая» травма, приводящая к повреждению шейных позвонков вследствие резкого разгибания или резкого сгибания шеи), падении с высоты, нырянии и т.д. При травме шейного отдела позвоночника с повреждением спинного мозга пострадавший может быть в сознании, но полностью или частично обездвижен. Вывихи и переломы шейных позвонков проявляются резкой болью в области шеи. Пострадавший может поддерживать голову руками, мышцы шеи будут напряжены. </a:t>
            </a:r>
          </a:p>
          <a:p>
            <a:pPr algn="just">
              <a:spcBef>
                <a:spcPts val="600"/>
              </a:spcBef>
            </a:pPr>
            <a:r>
              <a:rPr lang="ru-RU" sz="1400" dirty="0"/>
              <a:t>При оказании первой помощи следует помнить, что смещение поврежденных шейных позвонков может привести к тяжелым последствиям, вплоть до остановки дыхания и кровообращения. Необходимо исключить дополнительную травму и возможность повреждения спинного мозга при извлечении и перемещении пострадавшего. Для этого необходимо вручную поддерживать голову в положении, ограничивающем движение, дожидаясь прибытия скорой медицинской помощи.</a:t>
            </a:r>
          </a:p>
          <a:p>
            <a:pPr algn="just">
              <a:spcBef>
                <a:spcPts val="600"/>
              </a:spcBef>
            </a:pPr>
            <a:r>
              <a:rPr lang="ru-RU" sz="1400" dirty="0"/>
              <a:t>При экстренном извлечении и перемещении пострадавшего необходимо фиксировать его голову и шею (</a:t>
            </a:r>
            <a:r>
              <a:rPr lang="ru-RU" sz="1400" dirty="0">
                <a:solidFill>
                  <a:srgbClr val="0070C0"/>
                </a:solidFill>
              </a:rPr>
              <a:t>см. раздел «Способы извлечения и перемещения пострадавшего»</a:t>
            </a:r>
            <a:r>
              <a:rPr lang="ru-RU" sz="1400" dirty="0"/>
              <a:t>). В качестве подручных средств для фиксации шейного отдела позвоночника могут быть использованы элементы одежды (курка, свитер и т.п.), которые оборачивают вокруг шеи, предотвращая сдавление мягких тканей и органов шеи, но добиваясь того, чтобы края импровизированного воротника туго подпирали голову.</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4442162"/>
            <a:ext cx="8991600" cy="187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41345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Рисунок 50">
            <a:extLst>
              <a:ext uri="{FF2B5EF4-FFF2-40B4-BE49-F238E27FC236}">
                <a16:creationId xmlns:a16="http://schemas.microsoft.com/office/drawing/2014/main" id="{C40F16D3-2A2A-4D97-954C-F38D3D0007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6915" y="4384675"/>
            <a:ext cx="2743200"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E2DD90A-013E-436E-B7DD-AB595FDCAF8A}"/>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Оказание первой помощи при травмы груди</a:t>
            </a:r>
          </a:p>
        </p:txBody>
      </p:sp>
      <p:sp>
        <p:nvSpPr>
          <p:cNvPr id="3" name="TextBox 2">
            <a:extLst>
              <a:ext uri="{FF2B5EF4-FFF2-40B4-BE49-F238E27FC236}">
                <a16:creationId xmlns:a16="http://schemas.microsoft.com/office/drawing/2014/main" id="{DD4B56F0-9F70-4B12-91F7-960FE114ED71}"/>
              </a:ext>
            </a:extLst>
          </p:cNvPr>
          <p:cNvSpPr txBox="1"/>
          <p:nvPr/>
        </p:nvSpPr>
        <p:spPr>
          <a:xfrm>
            <a:off x="91440" y="403860"/>
            <a:ext cx="8923020" cy="4062651"/>
          </a:xfrm>
          <a:prstGeom prst="rect">
            <a:avLst/>
          </a:prstGeom>
          <a:noFill/>
        </p:spPr>
        <p:txBody>
          <a:bodyPr wrap="square" rtlCol="0">
            <a:spAutoFit/>
          </a:bodyPr>
          <a:lstStyle/>
          <a:p>
            <a:pPr algn="just">
              <a:spcBef>
                <a:spcPts val="600"/>
              </a:spcBef>
            </a:pPr>
            <a:r>
              <a:rPr lang="ru-RU" sz="1400" dirty="0"/>
              <a:t>Травмы груди являются одними из наиболее тяжелых повреждений. В грудной клетке располагаются жизненно важные органы (сердце, легкие), крупные сосуды, повреждение которых может быть смертельно опасно. При повреждениях грудной клетки часто развиваются тяжелые осложнения (например, нарушения дыхания), которых можно избежать при своевременном оказании первой помощи.</a:t>
            </a:r>
          </a:p>
          <a:p>
            <a:pPr algn="just">
              <a:spcBef>
                <a:spcPts val="600"/>
              </a:spcBef>
            </a:pPr>
            <a:r>
              <a:rPr lang="ru-RU" sz="1400" dirty="0"/>
              <a:t>При травмах груди часто отмечаются переломы и ушибы ребер, которые характеризуются припухлостью в месте перелома, резкой болью, усиливающейся при дыхании и изменении положения тела пострадавшего.</a:t>
            </a:r>
          </a:p>
          <a:p>
            <a:pPr algn="just">
              <a:spcBef>
                <a:spcPts val="600"/>
              </a:spcBef>
            </a:pPr>
            <a:r>
              <a:rPr lang="ru-RU" sz="1400" dirty="0"/>
              <a:t>При переломах и ушибах ребер необходимо придать пострадавшему </a:t>
            </a:r>
            <a:r>
              <a:rPr lang="ru-RU" sz="1400" dirty="0" err="1"/>
              <a:t>полусидячее</a:t>
            </a:r>
            <a:r>
              <a:rPr lang="ru-RU" sz="1400" dirty="0"/>
              <a:t> положение и контролировать его состояние до прибытия скорой медицинской помощи.</a:t>
            </a:r>
          </a:p>
          <a:p>
            <a:pPr algn="just" fontAlgn="ctr">
              <a:spcBef>
                <a:spcPts val="600"/>
              </a:spcBef>
            </a:pPr>
            <a:r>
              <a:rPr lang="ru-RU" sz="1400" dirty="0"/>
              <a:t>Помимо переломов ребер встречаются и ранения груди, при которых нарушается ее герметичность, что, в свою очередь, приводит к резким нарушениям в работе легких и сердца. Без оказания адекватной и своевременной помощи это может привести к смерти пострадавшего в течение короткого промежутка времени. Признаками такого повреждения является наличие раны в области грудной клетки, через которую во время вдоха с характерным всасывающим звуком засасывается воздух; на выдохе кровь в ране может пузыриться. Дыхание у пострадавшего частое, поверхностное, кожа бледная с синюшным оттенком. </a:t>
            </a:r>
          </a:p>
          <a:p>
            <a:pPr algn="just">
              <a:spcBef>
                <a:spcPts val="600"/>
              </a:spcBef>
            </a:pPr>
            <a:r>
              <a:rPr lang="ru-RU" sz="1400" dirty="0"/>
              <a:t>При ранениях груди следует осуществить первичную герметизацию раны ладонью, после чего наложить герметизирующую (</a:t>
            </a:r>
            <a:r>
              <a:rPr lang="ru-RU" sz="1400" dirty="0" err="1"/>
              <a:t>окклюзионную</a:t>
            </a:r>
            <a:r>
              <a:rPr lang="ru-RU" sz="1400" dirty="0"/>
              <a:t>) повязку. Для этого непосредственно на рану помещается воздухонепроницаемый материал (упаковка от перевязочного пакета или бинта, полиэтилен, клеенка).</a:t>
            </a:r>
          </a:p>
        </p:txBody>
      </p:sp>
      <p:sp>
        <p:nvSpPr>
          <p:cNvPr id="4" name="TextBox 3">
            <a:extLst>
              <a:ext uri="{FF2B5EF4-FFF2-40B4-BE49-F238E27FC236}">
                <a16:creationId xmlns:a16="http://schemas.microsoft.com/office/drawing/2014/main" id="{FE5BFBB2-2E6A-4226-8C82-0E03BEA0426C}"/>
              </a:ext>
            </a:extLst>
          </p:cNvPr>
          <p:cNvSpPr txBox="1"/>
          <p:nvPr/>
        </p:nvSpPr>
        <p:spPr>
          <a:xfrm>
            <a:off x="91440" y="4397375"/>
            <a:ext cx="6115475" cy="1677382"/>
          </a:xfrm>
          <a:prstGeom prst="rect">
            <a:avLst/>
          </a:prstGeom>
          <a:noFill/>
        </p:spPr>
        <p:txBody>
          <a:bodyPr wrap="square" rtlCol="0">
            <a:spAutoFit/>
          </a:bodyPr>
          <a:lstStyle/>
          <a:p>
            <a:pPr algn="just">
              <a:spcBef>
                <a:spcPts val="600"/>
              </a:spcBef>
            </a:pPr>
            <a:r>
              <a:rPr lang="ru-RU" sz="1400" dirty="0"/>
              <a:t>После наложения воздухонепроницаемого материала его можно закрепить лейкопластырем и оставить незафиксированным уголок. Оставленный свободный уголок выполняет функцию клапана – не дает воздуху поступать в грудную клетку и позволяет снизить избыточное давление в ней. </a:t>
            </a:r>
          </a:p>
          <a:p>
            <a:pPr algn="just">
              <a:spcBef>
                <a:spcPts val="600"/>
              </a:spcBef>
            </a:pPr>
            <a:r>
              <a:rPr lang="ru-RU" sz="1400" dirty="0"/>
              <a:t>Другим доступным способом является закрепление воздухонепроницаемого материала бинтом. Такому пострадавшему также следует придать </a:t>
            </a:r>
            <a:r>
              <a:rPr lang="ru-RU" sz="1400" dirty="0" err="1"/>
              <a:t>полусидячее</a:t>
            </a:r>
            <a:r>
              <a:rPr lang="ru-RU" sz="1400" dirty="0"/>
              <a:t> положение с наклоном в пораженную сторону.</a:t>
            </a:r>
          </a:p>
        </p:txBody>
      </p:sp>
      <p:sp>
        <p:nvSpPr>
          <p:cNvPr id="5" name="TextBox 4">
            <a:extLst>
              <a:ext uri="{FF2B5EF4-FFF2-40B4-BE49-F238E27FC236}">
                <a16:creationId xmlns:a16="http://schemas.microsoft.com/office/drawing/2014/main" id="{E26DD050-D59E-4B73-A6B1-1EBE3A46EE85}"/>
              </a:ext>
            </a:extLst>
          </p:cNvPr>
          <p:cNvSpPr txBox="1"/>
          <p:nvPr/>
        </p:nvSpPr>
        <p:spPr>
          <a:xfrm>
            <a:off x="91440" y="6044277"/>
            <a:ext cx="8923020" cy="738664"/>
          </a:xfrm>
          <a:prstGeom prst="rect">
            <a:avLst/>
          </a:prstGeom>
          <a:noFill/>
        </p:spPr>
        <p:txBody>
          <a:bodyPr wrap="square" rtlCol="0">
            <a:spAutoFit/>
          </a:bodyPr>
          <a:lstStyle/>
          <a:p>
            <a:r>
              <a:rPr lang="ru-RU" sz="1400" dirty="0"/>
              <a:t>При обнаружении инородного тела в ране грудной клетки (осколка стекла, металла, ножа и т.д.) ни в коем случае не следует вынимать его из раны. Необходимо обложить инородный предмет салфетками или бинтами, наложив поверх них давящую повязку для остановки кровотечения.</a:t>
            </a:r>
          </a:p>
        </p:txBody>
      </p:sp>
    </p:spTree>
    <p:extLst>
      <p:ext uri="{BB962C8B-B14F-4D97-AF65-F5344CB8AC3E}">
        <p14:creationId xmlns:p14="http://schemas.microsoft.com/office/powerpoint/2010/main" val="1181047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E2D8A2-747A-46DC-9BAD-A311591414B9}"/>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Оказание первой помощи при травмах живота и таза</a:t>
            </a:r>
          </a:p>
        </p:txBody>
      </p:sp>
      <p:sp>
        <p:nvSpPr>
          <p:cNvPr id="2" name="TextBox 1">
            <a:extLst>
              <a:ext uri="{FF2B5EF4-FFF2-40B4-BE49-F238E27FC236}">
                <a16:creationId xmlns:a16="http://schemas.microsoft.com/office/drawing/2014/main" id="{59F88529-F88C-412C-95EB-270FEFED82DF}"/>
              </a:ext>
            </a:extLst>
          </p:cNvPr>
          <p:cNvSpPr txBox="1"/>
          <p:nvPr/>
        </p:nvSpPr>
        <p:spPr>
          <a:xfrm>
            <a:off x="106680" y="419100"/>
            <a:ext cx="8923020" cy="6509474"/>
          </a:xfrm>
          <a:prstGeom prst="rect">
            <a:avLst/>
          </a:prstGeom>
          <a:noFill/>
        </p:spPr>
        <p:txBody>
          <a:bodyPr wrap="square" rtlCol="0">
            <a:spAutoFit/>
          </a:bodyPr>
          <a:lstStyle/>
          <a:p>
            <a:pPr algn="just">
              <a:spcBef>
                <a:spcPts val="600"/>
              </a:spcBef>
            </a:pPr>
            <a:r>
              <a:rPr lang="ru-RU" sz="1400" dirty="0">
                <a:solidFill>
                  <a:srgbClr val="FF0000"/>
                </a:solidFill>
              </a:rPr>
              <a:t>Травмы таза </a:t>
            </a:r>
            <a:r>
              <a:rPr lang="ru-RU" sz="1400" dirty="0"/>
              <a:t>также могут представлять опасность для жизни пострадавшего. К примеру, такие травмы наблюдаются у пешеходов, сбитых грузовым автотранспортом. Они очень часто сочетаются с повреждениями живота. Признаками травмы таза могут быть боли внизу живота, кровоподтеки и ссадины в этой области.</a:t>
            </a:r>
          </a:p>
          <a:p>
            <a:pPr algn="just">
              <a:spcBef>
                <a:spcPts val="600"/>
              </a:spcBef>
            </a:pPr>
            <a:r>
              <a:rPr lang="ru-RU" sz="1400" dirty="0">
                <a:solidFill>
                  <a:srgbClr val="FF0000"/>
                </a:solidFill>
              </a:rPr>
              <a:t>Первая помощь при травмах таза </a:t>
            </a:r>
            <a:r>
              <a:rPr lang="ru-RU" sz="1400" dirty="0"/>
              <a:t>заключается в придании пострадавшему положения на спине с валиком под полусогнутыми разведенными ногами и контроле его состояния до прибытия бригады скорой медицинской помощи.</a:t>
            </a:r>
          </a:p>
          <a:p>
            <a:pPr algn="just" fontAlgn="ctr">
              <a:spcBef>
                <a:spcPts val="600"/>
              </a:spcBef>
            </a:pPr>
            <a:r>
              <a:rPr lang="ru-RU" sz="1400" dirty="0">
                <a:solidFill>
                  <a:srgbClr val="FF0000"/>
                </a:solidFill>
              </a:rPr>
              <a:t>Травмы живота </a:t>
            </a:r>
            <a:r>
              <a:rPr lang="ru-RU" sz="1400" dirty="0"/>
              <a:t>могут быть закрытыми (без ранения брюшной стенки) и открытыми (при наличии раны на животе). Закрытая травма живота может оставаться незамеченной, пока внутреннее кровотечение не вызовет резкого ухудшения состояния. Открытая травма живота может сопровождаться выпадением внутренних органов и кровотечением. </a:t>
            </a:r>
          </a:p>
          <a:p>
            <a:pPr algn="just" fontAlgn="ctr">
              <a:spcBef>
                <a:spcPts val="600"/>
              </a:spcBef>
            </a:pPr>
            <a:r>
              <a:rPr lang="ru-RU" sz="1400" dirty="0">
                <a:solidFill>
                  <a:srgbClr val="FF0000"/>
                </a:solidFill>
              </a:rPr>
              <a:t>При закрытых травмах живота </a:t>
            </a:r>
            <a:r>
              <a:rPr lang="ru-RU" sz="1400" dirty="0"/>
              <a:t>повреждения его передней стенки могут быть малозаметными. При этом пострадавшие могут жаловаться на постоянную острую боль по всему животу, сухость во рту, тошноту и рвоту. Могут отмечаться признаки кровопотери: резкая общая слабость, чувство жажды, головокружение, мелькание «мушек» перед глазами, обморок (чаще при попытке встать), бледная, влажная и холодная кожа, учащённое дыхание и сердцебиение. При повреждении внутренних органов пострадавший нуждается в скорейшей хирургической помощи, поэтому все пострадавшие с любыми травмами живота должны быть быстро доставлены в лечебное учреждение. </a:t>
            </a:r>
          </a:p>
          <a:p>
            <a:pPr algn="just" fontAlgn="ctr">
              <a:spcBef>
                <a:spcPts val="600"/>
              </a:spcBef>
            </a:pPr>
            <a:r>
              <a:rPr lang="ru-RU" sz="1400" dirty="0">
                <a:solidFill>
                  <a:srgbClr val="FF0000"/>
                </a:solidFill>
              </a:rPr>
              <a:t>При открытой травме живота </a:t>
            </a:r>
            <a:r>
              <a:rPr lang="ru-RU" sz="1400" dirty="0"/>
              <a:t>запрещается вправлять в рану выпавшие внутренние органы, туго прибинтовывать их, извлекать из раны инородный предмет, давать обезболивающие препараты, поить и кормить пострадавшего. Выпавшие внутренние органы необходимо закрыть стерильными салфетками (желательно, смоченными водой) или чистой тканью. При нахождении в ране инородного предмета - зафиксировать его, обложив салфетками или бинтами, и наложить повязку для остановки кровотечения.</a:t>
            </a:r>
          </a:p>
          <a:p>
            <a:pPr algn="just" fontAlgn="ctr">
              <a:spcBef>
                <a:spcPts val="600"/>
              </a:spcBef>
            </a:pPr>
            <a:r>
              <a:rPr lang="ru-RU" sz="1400" dirty="0"/>
              <a:t>Основной задачей </a:t>
            </a:r>
            <a:r>
              <a:rPr lang="ru-RU" sz="1400" dirty="0">
                <a:solidFill>
                  <a:srgbClr val="FF0000"/>
                </a:solidFill>
              </a:rPr>
              <a:t>первой помощи при открытых травмах живота </a:t>
            </a:r>
            <a:r>
              <a:rPr lang="ru-RU" sz="1400" dirty="0"/>
              <a:t>является остановка кровотечения при открытой травме (прямым давлением на рану, наложением давящей повязки), вызов скорой медицинской помощи и контроль состояния пострадавшего до ее прибытия.</a:t>
            </a:r>
          </a:p>
          <a:p>
            <a:pPr algn="just" fontAlgn="ctr"/>
            <a:r>
              <a:rPr lang="ru-RU" sz="1400" dirty="0">
                <a:solidFill>
                  <a:srgbClr val="FF0000"/>
                </a:solidFill>
              </a:rPr>
              <a:t>Первая помощь при закрытой травме живота </a:t>
            </a:r>
            <a:r>
              <a:rPr lang="ru-RU" sz="1400" dirty="0"/>
              <a:t>с признаками кровопотери – вызвать скорую медицинскую помощь, положить холод на живот, пострадавшему придать положение на спине с валиком под полусогнутыми разведенными в стороны ногами, контролировать его состояние. </a:t>
            </a:r>
          </a:p>
        </p:txBody>
      </p:sp>
    </p:spTree>
    <p:extLst>
      <p:ext uri="{BB962C8B-B14F-4D97-AF65-F5344CB8AC3E}">
        <p14:creationId xmlns:p14="http://schemas.microsoft.com/office/powerpoint/2010/main" val="37481272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D61B14-5B0D-4DBC-875A-C5F8594FE7D6}"/>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Оказание первой помощи при травмах конечностей</a:t>
            </a:r>
          </a:p>
        </p:txBody>
      </p:sp>
      <p:sp>
        <p:nvSpPr>
          <p:cNvPr id="3" name="TextBox 2">
            <a:extLst>
              <a:ext uri="{FF2B5EF4-FFF2-40B4-BE49-F238E27FC236}">
                <a16:creationId xmlns:a16="http://schemas.microsoft.com/office/drawing/2014/main" id="{FC332150-35CD-40AE-90CB-DC5B0FDDC43D}"/>
              </a:ext>
            </a:extLst>
          </p:cNvPr>
          <p:cNvSpPr txBox="1"/>
          <p:nvPr/>
        </p:nvSpPr>
        <p:spPr>
          <a:xfrm>
            <a:off x="106680" y="533400"/>
            <a:ext cx="8930640" cy="5139869"/>
          </a:xfrm>
          <a:prstGeom prst="rect">
            <a:avLst/>
          </a:prstGeom>
          <a:noFill/>
        </p:spPr>
        <p:txBody>
          <a:bodyPr wrap="square" rtlCol="0">
            <a:spAutoFit/>
          </a:bodyPr>
          <a:lstStyle/>
          <a:p>
            <a:pPr algn="just" fontAlgn="ctr"/>
            <a:r>
              <a:rPr lang="ru-RU" sz="1400" dirty="0"/>
              <a:t>Травмы конечностей часто сопровождаются повреждением кровеносных сосудов, поэтому важно своевременно остановить обнаруженное кровотечение. Для этого применяются все способы: прямое давление на рану, наложение давящей повязки, пальцевое прижатие артерии, максимальное сгибание конечности в суставе, наложение кровоостанавливающего жгута. </a:t>
            </a:r>
          </a:p>
          <a:p>
            <a:pPr algn="just" fontAlgn="ctr">
              <a:spcBef>
                <a:spcPts val="600"/>
              </a:spcBef>
            </a:pPr>
            <a:r>
              <a:rPr lang="ru-RU" sz="1400" dirty="0"/>
              <a:t>Выбор способа определяется следующими факторами:</a:t>
            </a:r>
          </a:p>
          <a:p>
            <a:pPr marL="266700" indent="-266700" algn="just" fontAlgn="ctr"/>
            <a:r>
              <a:rPr lang="ru-RU" sz="1400" dirty="0"/>
              <a:t>-	вид кровотечения (для остановки венозного кровотечения не следует использовать наложение жгута или пальцевое прижатие артерии);</a:t>
            </a:r>
          </a:p>
          <a:p>
            <a:pPr marL="266700" indent="-266700" algn="just" fontAlgn="ctr"/>
            <a:r>
              <a:rPr lang="ru-RU" sz="1400" dirty="0"/>
              <a:t>-	место ранения;</a:t>
            </a:r>
          </a:p>
          <a:p>
            <a:pPr marL="266700" indent="-266700" algn="just" fontAlgn="ctr"/>
            <a:r>
              <a:rPr lang="ru-RU" sz="1400" dirty="0"/>
              <a:t>-	предполагаемый срок прибытия медработников (в случае, если их прибытие ожидается в ближайшее время, можно использовать более простые способы остановки кровотечения, например, прямое давление на рану);</a:t>
            </a:r>
          </a:p>
          <a:p>
            <a:pPr marL="266700" indent="-266700" algn="just" fontAlgn="ctr"/>
            <a:r>
              <a:rPr lang="ru-RU" sz="1400" dirty="0"/>
              <a:t>-	наличие оснащения (при отсутствии табельных жгутов для остановки артериального кровотечения возможно применение подручных средств – галстуков, ремней);</a:t>
            </a:r>
          </a:p>
          <a:p>
            <a:pPr marL="285750" indent="-285750" algn="just">
              <a:buFontTx/>
              <a:buChar char="-"/>
            </a:pPr>
            <a:r>
              <a:rPr lang="ru-RU" sz="1400" dirty="0"/>
              <a:t>состояние кровотечения (остановилось или не остановилось).</a:t>
            </a:r>
          </a:p>
          <a:p>
            <a:pPr algn="just" fontAlgn="ctr">
              <a:spcBef>
                <a:spcPts val="600"/>
              </a:spcBef>
            </a:pPr>
            <a:r>
              <a:rPr lang="ru-RU" sz="1400" dirty="0">
                <a:solidFill>
                  <a:srgbClr val="FF0000"/>
                </a:solidFill>
              </a:rPr>
              <a:t>Иммобилизация</a:t>
            </a:r>
            <a:r>
              <a:rPr lang="ru-RU" sz="1400" dirty="0"/>
              <a:t> – это создание неподвижности (покоя) поврежденной части тела с помощью подручных средств, готовых транспортных шин (изделий медицинского назначения, входящих в состав аптечек первой помощи) или используя здоровые части тела пострадавшего (</a:t>
            </a:r>
            <a:r>
              <a:rPr lang="ru-RU" sz="1400" dirty="0" err="1"/>
              <a:t>аутоиммобилизация</a:t>
            </a:r>
            <a:r>
              <a:rPr lang="ru-RU" sz="1400" dirty="0"/>
              <a:t>).</a:t>
            </a:r>
          </a:p>
          <a:p>
            <a:pPr algn="just" fontAlgn="ctr">
              <a:spcBef>
                <a:spcPts val="600"/>
              </a:spcBef>
            </a:pPr>
            <a:r>
              <a:rPr lang="ru-RU" sz="1400" dirty="0"/>
              <a:t>При наличии подозрения на травму костей, человеку, оказывающему первую помощь, следует определиться с тактикой действий в отношении пострадавшего.</a:t>
            </a:r>
          </a:p>
          <a:p>
            <a:pPr algn="just" fontAlgn="ctr">
              <a:spcBef>
                <a:spcPts val="600"/>
              </a:spcBef>
            </a:pPr>
            <a:r>
              <a:rPr lang="ru-RU" sz="1400" dirty="0"/>
              <a:t>В основной массе случаев следует вызвать и дождаться приезда бригады скорой медицинской помощи, которая сможет выполнить качественное обезболивание и иммобилизацию травмированной конечности. В данном случае до приезда бригады скорой медицинской помощи следует придерживать травмированную конечность вручную и контролировать состояние пострадавшего.</a:t>
            </a:r>
          </a:p>
        </p:txBody>
      </p:sp>
    </p:spTree>
    <p:extLst>
      <p:ext uri="{BB962C8B-B14F-4D97-AF65-F5344CB8AC3E}">
        <p14:creationId xmlns:p14="http://schemas.microsoft.com/office/powerpoint/2010/main" val="16368496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69F3BF-9483-40D6-9C4F-EB76DC8BFCE2}"/>
              </a:ext>
            </a:extLst>
          </p:cNvPr>
          <p:cNvSpPr txBox="1"/>
          <p:nvPr/>
        </p:nvSpPr>
        <p:spPr>
          <a:xfrm>
            <a:off x="106680" y="99060"/>
            <a:ext cx="5882640" cy="6140142"/>
          </a:xfrm>
          <a:prstGeom prst="rect">
            <a:avLst/>
          </a:prstGeom>
          <a:noFill/>
        </p:spPr>
        <p:txBody>
          <a:bodyPr wrap="square" rtlCol="0">
            <a:spAutoFit/>
          </a:bodyPr>
          <a:lstStyle/>
          <a:p>
            <a:pPr algn="just">
              <a:spcBef>
                <a:spcPts val="600"/>
              </a:spcBef>
            </a:pPr>
            <a:r>
              <a:rPr lang="ru-RU" sz="1400" dirty="0"/>
              <a:t>Если же в результате особых обстоятельств предполагается транспортировка пострадавшего (или его переноска на дальнее расстояние), следует выполнить иммобилизацию поврежденной конечности. При этом следует фиксировать минимум два сустава (один ниже, другой выше перелома). При переломе плеча и бедра надо фиксировать три сустава – плечевой, локтевой, лучезапястный или тазобедренный, коленный, голеностопный соответственно. Наиболее доступным, безопасным и эффективным для большинства участников оказания первой помощи способом иммобилизации при травме конечностей является так называемая </a:t>
            </a:r>
            <a:r>
              <a:rPr lang="ru-RU" sz="1400" dirty="0" err="1"/>
              <a:t>аутоиммобилизация</a:t>
            </a:r>
            <a:r>
              <a:rPr lang="ru-RU" sz="1400" dirty="0"/>
              <a:t>. Для этого поврежденную ногу можно прибинтовать к здоровой ноге, проложив между ними мягкий материал.</a:t>
            </a:r>
          </a:p>
          <a:p>
            <a:pPr algn="just">
              <a:spcBef>
                <a:spcPts val="600"/>
              </a:spcBef>
            </a:pPr>
            <a:r>
              <a:rPr lang="ru-RU" sz="1400" dirty="0"/>
              <a:t>Поврежденную руку можно зафиксировать, прибинтовав к туловищу. На область предполагаемой травмы можно положить холод.</a:t>
            </a:r>
          </a:p>
          <a:p>
            <a:pPr algn="just" fontAlgn="ctr">
              <a:spcBef>
                <a:spcPts val="600"/>
              </a:spcBef>
            </a:pPr>
            <a:r>
              <a:rPr lang="ru-RU" sz="1400" dirty="0"/>
              <a:t>Иммобилизация также может осуществляться с помощью импровизированных шин (доски, куски плотного картона или пластмассы т.п.). Накладывать их нужно поверх одежды и обуви пострадавшего, без исправления положения конечности, также фиксируя два или три сустава (в зависимости от места перелома). Перед наложением импровизированную шину необходимо обмотать бинтом или обернуть тканью или одеждой. Использовать импровизированные шины рекомендуется ограниченно, поскольку фиксация с их помощью может быть затруднена, неудобна и небезопасна. </a:t>
            </a:r>
          </a:p>
          <a:p>
            <a:pPr algn="just" fontAlgn="ctr">
              <a:spcBef>
                <a:spcPts val="600"/>
              </a:spcBef>
            </a:pPr>
            <a:r>
              <a:rPr lang="ru-RU" sz="1400" dirty="0"/>
              <a:t>Табельные шины входят в ограниченное количество аптечек и укладок, предназначенных для профессиональных контингентов. Они бывают различных конструкций, перед их использованием необходимо ознакомиться с инструкцией производителя.</a:t>
            </a:r>
          </a:p>
        </p:txBody>
      </p:sp>
      <p:pic>
        <p:nvPicPr>
          <p:cNvPr id="16386" name="Рисунок 54">
            <a:extLst>
              <a:ext uri="{FF2B5EF4-FFF2-40B4-BE49-F238E27FC236}">
                <a16:creationId xmlns:a16="http://schemas.microsoft.com/office/drawing/2014/main" id="{206EE77E-B456-40C9-9AEA-12859A29B92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21528" y="193675"/>
            <a:ext cx="3115792" cy="1398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Рисунок 55">
            <a:extLst>
              <a:ext uri="{FF2B5EF4-FFF2-40B4-BE49-F238E27FC236}">
                <a16:creationId xmlns:a16="http://schemas.microsoft.com/office/drawing/2014/main" id="{446C25D0-174F-4914-A0C6-68EBC88C7F6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0395" y="1828007"/>
            <a:ext cx="2606425" cy="373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60591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Рисунок 57">
            <a:extLst>
              <a:ext uri="{FF2B5EF4-FFF2-40B4-BE49-F238E27FC236}">
                <a16:creationId xmlns:a16="http://schemas.microsoft.com/office/drawing/2014/main" id="{98F9AF74-EE8F-45C9-BA7E-95E28C026A5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 y="829724"/>
            <a:ext cx="3384550" cy="21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9A73C33-AEFC-43A4-8B1E-45EAA4CDD7C8}"/>
              </a:ext>
            </a:extLst>
          </p:cNvPr>
          <p:cNvSpPr txBox="1"/>
          <p:nvPr/>
        </p:nvSpPr>
        <p:spPr>
          <a:xfrm>
            <a:off x="193884" y="166321"/>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Оказание первой помощи при травмах позвоночника</a:t>
            </a:r>
          </a:p>
        </p:txBody>
      </p:sp>
      <p:sp>
        <p:nvSpPr>
          <p:cNvPr id="3" name="TextBox 2">
            <a:extLst>
              <a:ext uri="{FF2B5EF4-FFF2-40B4-BE49-F238E27FC236}">
                <a16:creationId xmlns:a16="http://schemas.microsoft.com/office/drawing/2014/main" id="{88B4B528-E5BA-4708-828A-CDAC676BD1AB}"/>
              </a:ext>
            </a:extLst>
          </p:cNvPr>
          <p:cNvSpPr txBox="1"/>
          <p:nvPr/>
        </p:nvSpPr>
        <p:spPr>
          <a:xfrm>
            <a:off x="121920" y="556260"/>
            <a:ext cx="8907780" cy="738664"/>
          </a:xfrm>
          <a:prstGeom prst="rect">
            <a:avLst/>
          </a:prstGeom>
          <a:noFill/>
        </p:spPr>
        <p:txBody>
          <a:bodyPr wrap="square" rtlCol="0">
            <a:spAutoFit/>
          </a:bodyPr>
          <a:lstStyle/>
          <a:p>
            <a:pPr algn="just"/>
            <a:r>
              <a:rPr lang="ru-RU" sz="1400" dirty="0"/>
              <a:t>Повреждение позвоночника – серьезный вид травм. Вывихи и переломы грудных и поясничных позвонков сопровождаются болями в области поврежденного позвонка. При повреждении спинного мозга могут быть нарушения чувствительности и движений в конечностях (параличи).</a:t>
            </a:r>
          </a:p>
        </p:txBody>
      </p:sp>
      <p:sp>
        <p:nvSpPr>
          <p:cNvPr id="4" name="TextBox 3">
            <a:extLst>
              <a:ext uri="{FF2B5EF4-FFF2-40B4-BE49-F238E27FC236}">
                <a16:creationId xmlns:a16="http://schemas.microsoft.com/office/drawing/2014/main" id="{BFD38820-EBE2-4003-953A-A4F5C2D7C713}"/>
              </a:ext>
            </a:extLst>
          </p:cNvPr>
          <p:cNvSpPr txBox="1"/>
          <p:nvPr/>
        </p:nvSpPr>
        <p:spPr>
          <a:xfrm>
            <a:off x="3726180" y="1294448"/>
            <a:ext cx="5288280" cy="954107"/>
          </a:xfrm>
          <a:prstGeom prst="rect">
            <a:avLst/>
          </a:prstGeom>
          <a:noFill/>
        </p:spPr>
        <p:txBody>
          <a:bodyPr wrap="square" rtlCol="0">
            <a:spAutoFit/>
          </a:bodyPr>
          <a:lstStyle/>
          <a:p>
            <a:pPr algn="just"/>
            <a:r>
              <a:rPr lang="ru-RU" sz="1400" dirty="0"/>
              <a:t>При оказании первой помощи следует помнить о необходимости уменьшить подвижность позвоночника. Для этого, например, после извлечения или при перемещении пострадавший должен находиться на ровной, жесткой, горизонтальной поверхности.</a:t>
            </a:r>
          </a:p>
        </p:txBody>
      </p:sp>
      <p:sp>
        <p:nvSpPr>
          <p:cNvPr id="5" name="TextBox 4">
            <a:extLst>
              <a:ext uri="{FF2B5EF4-FFF2-40B4-BE49-F238E27FC236}">
                <a16:creationId xmlns:a16="http://schemas.microsoft.com/office/drawing/2014/main" id="{D3AF5E1F-208A-4122-8031-FB9415F56B1F}"/>
              </a:ext>
            </a:extLst>
          </p:cNvPr>
          <p:cNvSpPr txBox="1"/>
          <p:nvPr/>
        </p:nvSpPr>
        <p:spPr>
          <a:xfrm>
            <a:off x="106680" y="3162300"/>
            <a:ext cx="8923020" cy="738664"/>
          </a:xfrm>
          <a:prstGeom prst="rect">
            <a:avLst/>
          </a:prstGeom>
          <a:noFill/>
        </p:spPr>
        <p:txBody>
          <a:bodyPr wrap="square" rtlCol="0">
            <a:spAutoFit/>
          </a:bodyPr>
          <a:lstStyle/>
          <a:p>
            <a:pPr algn="just"/>
            <a:r>
              <a:rPr lang="ru-RU" sz="1400" dirty="0"/>
              <a:t>Перемещение или перекладывание пострадавшего следует осуществлять с помощью нескольких человек, особое внимание следует уделить фиксации шейного отдела позвоночника (</a:t>
            </a:r>
            <a:r>
              <a:rPr lang="ru-RU" sz="1400" dirty="0">
                <a:solidFill>
                  <a:srgbClr val="0070C0"/>
                </a:solidFill>
              </a:rPr>
              <a:t>см. раздел «Способы извлечения и перемещения пострадавшего»).</a:t>
            </a:r>
          </a:p>
        </p:txBody>
      </p:sp>
    </p:spTree>
    <p:extLst>
      <p:ext uri="{BB962C8B-B14F-4D97-AF65-F5344CB8AC3E}">
        <p14:creationId xmlns:p14="http://schemas.microsoft.com/office/powerpoint/2010/main" val="22070653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72E44158-387D-47CC-B322-8DCE54EC8975}"/>
              </a:ext>
            </a:extLst>
          </p:cNvPr>
          <p:cNvSpPr txBox="1">
            <a:spLocks noChangeArrowheads="1"/>
          </p:cNvSpPr>
          <p:nvPr/>
        </p:nvSpPr>
        <p:spPr bwMode="auto">
          <a:xfrm>
            <a:off x="193884" y="183648"/>
            <a:ext cx="8756231" cy="338554"/>
          </a:xfrm>
          <a:prstGeom prst="rect">
            <a:avLst/>
          </a:prstGeom>
          <a:solidFill>
            <a:srgbClr val="B6DD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800" eaLnBrk="0" fontAlgn="base" hangingPunct="0">
              <a:spcBef>
                <a:spcPts val="450"/>
              </a:spcBef>
              <a:spcAft>
                <a:spcPct val="0"/>
              </a:spcAft>
            </a:pPr>
            <a:r>
              <a:rPr lang="ru-RU" altLang="ru-RU" sz="1600" b="1" dirty="0">
                <a:cs typeface="Times New Roman" panose="02020603050405020304" pitchFamily="18" charset="0"/>
              </a:rPr>
              <a:t>4. </a:t>
            </a:r>
            <a:r>
              <a:rPr lang="ru-RU" sz="1600" b="1" dirty="0"/>
              <a:t>Оказание первой помощи при прочих состояниях</a:t>
            </a:r>
            <a:endParaRPr lang="ru-RU" altLang="ru-RU" sz="1600" dirty="0">
              <a:cs typeface="Times New Roman" panose="02020603050405020304" pitchFamily="18" charset="0"/>
            </a:endParaRPr>
          </a:p>
        </p:txBody>
      </p:sp>
      <p:sp>
        <p:nvSpPr>
          <p:cNvPr id="3" name="TextBox 2">
            <a:extLst>
              <a:ext uri="{FF2B5EF4-FFF2-40B4-BE49-F238E27FC236}">
                <a16:creationId xmlns:a16="http://schemas.microsoft.com/office/drawing/2014/main" id="{4F58535B-9FA0-4766-AE46-E64E8A00C694}"/>
              </a:ext>
            </a:extLst>
          </p:cNvPr>
          <p:cNvSpPr txBox="1"/>
          <p:nvPr/>
        </p:nvSpPr>
        <p:spPr>
          <a:xfrm>
            <a:off x="193884" y="650875"/>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Ожоги</a:t>
            </a:r>
          </a:p>
        </p:txBody>
      </p:sp>
      <p:sp>
        <p:nvSpPr>
          <p:cNvPr id="4" name="TextBox 3">
            <a:extLst>
              <a:ext uri="{FF2B5EF4-FFF2-40B4-BE49-F238E27FC236}">
                <a16:creationId xmlns:a16="http://schemas.microsoft.com/office/drawing/2014/main" id="{56517233-8283-46F2-AA3B-3DE323EA7509}"/>
              </a:ext>
            </a:extLst>
          </p:cNvPr>
          <p:cNvSpPr txBox="1"/>
          <p:nvPr/>
        </p:nvSpPr>
        <p:spPr>
          <a:xfrm>
            <a:off x="129540" y="998220"/>
            <a:ext cx="8923020" cy="5801588"/>
          </a:xfrm>
          <a:prstGeom prst="rect">
            <a:avLst/>
          </a:prstGeom>
          <a:noFill/>
        </p:spPr>
        <p:txBody>
          <a:bodyPr wrap="square" rtlCol="0">
            <a:spAutoFit/>
          </a:bodyPr>
          <a:lstStyle/>
          <a:p>
            <a:pPr algn="just" fontAlgn="ctr">
              <a:spcBef>
                <a:spcPts val="600"/>
              </a:spcBef>
            </a:pPr>
            <a:r>
              <a:rPr lang="ru-RU" sz="1400" dirty="0"/>
              <a:t>Ожоги могут возникать под прямым воздействием на кожу пламени, пара, от горячего предмета (</a:t>
            </a:r>
            <a:r>
              <a:rPr lang="ru-RU" sz="1400" dirty="0">
                <a:solidFill>
                  <a:srgbClr val="FF0000"/>
                </a:solidFill>
              </a:rPr>
              <a:t>термические ожоги</a:t>
            </a:r>
            <a:r>
              <a:rPr lang="ru-RU" sz="1400" dirty="0"/>
              <a:t>); кислот, щелочей и других агрессивных веществ (</a:t>
            </a:r>
            <a:r>
              <a:rPr lang="ru-RU" sz="1400" dirty="0">
                <a:solidFill>
                  <a:srgbClr val="FF0000"/>
                </a:solidFill>
              </a:rPr>
              <a:t>химические ожоги</a:t>
            </a:r>
            <a:r>
              <a:rPr lang="ru-RU" sz="1400" dirty="0"/>
              <a:t>); электричества (</a:t>
            </a:r>
            <a:r>
              <a:rPr lang="ru-RU" sz="1400" dirty="0" err="1">
                <a:solidFill>
                  <a:srgbClr val="FF0000"/>
                </a:solidFill>
              </a:rPr>
              <a:t>электроожоги</a:t>
            </a:r>
            <a:r>
              <a:rPr lang="ru-RU" sz="1400" dirty="0"/>
              <a:t>), излучения (</a:t>
            </a:r>
            <a:r>
              <a:rPr lang="ru-RU" sz="1400" dirty="0">
                <a:solidFill>
                  <a:srgbClr val="FF0000"/>
                </a:solidFill>
              </a:rPr>
              <a:t>радиационные ожоги</a:t>
            </a:r>
            <a:r>
              <a:rPr lang="ru-RU" sz="1400" dirty="0"/>
              <a:t>, например, солнечные).</a:t>
            </a:r>
          </a:p>
          <a:p>
            <a:pPr algn="just" fontAlgn="ctr">
              <a:spcBef>
                <a:spcPts val="600"/>
              </a:spcBef>
            </a:pPr>
            <a:r>
              <a:rPr lang="ru-RU" sz="1400" dirty="0"/>
              <a:t>Оказание помощи при различных видах ожогов практически одинаково.</a:t>
            </a:r>
          </a:p>
          <a:p>
            <a:pPr algn="just" fontAlgn="ctr">
              <a:spcBef>
                <a:spcPts val="600"/>
              </a:spcBef>
            </a:pPr>
            <a:r>
              <a:rPr lang="ru-RU" sz="1400" dirty="0"/>
              <a:t>Существуют различные классификации степеней ожогов, однако для оказания первой помощи проще разделить ожоги на поверхностные и глубокие. </a:t>
            </a:r>
          </a:p>
          <a:p>
            <a:pPr algn="just" fontAlgn="ctr">
              <a:spcBef>
                <a:spcPts val="600"/>
              </a:spcBef>
            </a:pPr>
            <a:r>
              <a:rPr lang="ru-RU" sz="1400" dirty="0"/>
              <a:t>Признаками поверхностного ожога являются покраснение и отек кожи в месте воздействия поражающего агента, а также появление пузырей, заполненных прозрачной жидкостью.</a:t>
            </a:r>
          </a:p>
          <a:p>
            <a:pPr algn="just" fontAlgn="ctr">
              <a:spcBef>
                <a:spcPts val="600"/>
              </a:spcBef>
            </a:pPr>
            <a:r>
              <a:rPr lang="ru-RU" sz="1400" dirty="0"/>
              <a:t>Глубокие ожоги проявляются появлением пузырей, заполненных кровянистым содержимым, которые могут быть частично разрушены, кожа может обугливаться и становиться нечувствительной к боли. Часто при ожогах сочетаются глубокие и поверхностные поражения.</a:t>
            </a:r>
          </a:p>
          <a:p>
            <a:pPr algn="just" fontAlgn="ctr">
              <a:spcBef>
                <a:spcPts val="600"/>
              </a:spcBef>
            </a:pPr>
            <a:r>
              <a:rPr lang="ru-RU" sz="1400" dirty="0"/>
              <a:t>Тяжесть состояния пострадавшего зависит не только от глубины повреждения, но и от площади ожоговой поверхности. Площадь ожога можно определить «методом ладони» (площадь ладони примерно равна 1% площади поверхности тела) или «методом девяток» (при этом площадь тела делится на участки, размеры которых кратны 9% площади тела – голова и шея 9%, грудь 9%, живот 9%, правая и левая рука по 9%; правая и левая нога по 18%, спина 18%), оставшийся 1% – область промежности. При определении площади ожога можно комбинировать эти способы. </a:t>
            </a:r>
          </a:p>
          <a:p>
            <a:pPr algn="just" fontAlgn="ctr">
              <a:spcBef>
                <a:spcPts val="600"/>
              </a:spcBef>
            </a:pPr>
            <a:r>
              <a:rPr lang="ru-RU" sz="1400" dirty="0"/>
              <a:t>Опасными для жизни пострадавшего являются поверхностные ожоги площадью более 15% и глубокие ожоги площадью более 5% площади тела.</a:t>
            </a:r>
          </a:p>
          <a:p>
            <a:pPr algn="just" fontAlgn="ctr">
              <a:spcBef>
                <a:spcPts val="600"/>
              </a:spcBef>
            </a:pPr>
            <a:r>
              <a:rPr lang="ru-RU" sz="1400" dirty="0">
                <a:solidFill>
                  <a:srgbClr val="FF0000"/>
                </a:solidFill>
              </a:rPr>
              <a:t>Первая помощь при ожогах </a:t>
            </a:r>
            <a:r>
              <a:rPr lang="ru-RU" sz="1400" dirty="0"/>
              <a:t>заключается в прекращении действия повреждающего агента (тушение огня, удаление химических веществ, прекращение действия электрического тока на организм), охлаждении обожженной части тела под струей холодной воды в течение 20 минут (при отсутствии воды можно заменить приложением холода поверх повязки или ткани). При термическом ожоге немедленное охлаждение ослабляет боль, снижает отечность, уменьшает площадь и глубину ожогов.</a:t>
            </a:r>
          </a:p>
        </p:txBody>
      </p:sp>
    </p:spTree>
    <p:extLst>
      <p:ext uri="{BB962C8B-B14F-4D97-AF65-F5344CB8AC3E}">
        <p14:creationId xmlns:p14="http://schemas.microsoft.com/office/powerpoint/2010/main" val="6855186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A8C1BC-DFF0-4C6A-88A1-4EC96CD8D07E}"/>
              </a:ext>
            </a:extLst>
          </p:cNvPr>
          <p:cNvSpPr txBox="1"/>
          <p:nvPr/>
        </p:nvSpPr>
        <p:spPr>
          <a:xfrm>
            <a:off x="76200" y="99060"/>
            <a:ext cx="8961120" cy="1969770"/>
          </a:xfrm>
          <a:prstGeom prst="rect">
            <a:avLst/>
          </a:prstGeom>
          <a:noFill/>
        </p:spPr>
        <p:txBody>
          <a:bodyPr wrap="square" rtlCol="0">
            <a:spAutoFit/>
          </a:bodyPr>
          <a:lstStyle/>
          <a:p>
            <a:pPr algn="just" fontAlgn="ctr">
              <a:spcBef>
                <a:spcPts val="600"/>
              </a:spcBef>
            </a:pPr>
            <a:r>
              <a:rPr lang="ru-RU" sz="1400" dirty="0"/>
              <a:t>При химическом ожоге необходимо смыть вещество с поверхности кожи струей проточной воды. Учитывая то, что часто химическая структура повреждающего вещества неизвестна и нейтрализующие растворы отсутствуют или на их приготовление требуется много времени, ограничиваются промыванием кожи проточной водой в течение 20 минут. При этом химическое вещество полностью смывается с кожи, и нейтрализовать его нет необходимости. </a:t>
            </a:r>
          </a:p>
          <a:p>
            <a:pPr algn="just" fontAlgn="ctr">
              <a:spcBef>
                <a:spcPts val="600"/>
              </a:spcBef>
            </a:pPr>
            <a:r>
              <a:rPr lang="ru-RU" sz="1400" dirty="0"/>
              <a:t>Ожоговую поверхность следует закрыть нетугой повязкой, дать пострадавшему теплое питье. Обязательно следует вызвать скорую медицинскую помощь.</a:t>
            </a:r>
          </a:p>
          <a:p>
            <a:pPr algn="just" fontAlgn="ctr">
              <a:spcBef>
                <a:spcPts val="600"/>
              </a:spcBef>
            </a:pPr>
            <a:r>
              <a:rPr lang="ru-RU" sz="1400" dirty="0"/>
              <a:t>При оказании первой помощи запрещается вскрывать ожоговые пузыри, убирать с пораженной поверхности части обгоревшей одежды, наносить на пораженные участки мази, жиры.</a:t>
            </a:r>
          </a:p>
        </p:txBody>
      </p:sp>
      <p:sp>
        <p:nvSpPr>
          <p:cNvPr id="3" name="TextBox 2">
            <a:extLst>
              <a:ext uri="{FF2B5EF4-FFF2-40B4-BE49-F238E27FC236}">
                <a16:creationId xmlns:a16="http://schemas.microsoft.com/office/drawing/2014/main" id="{3F3AC7F8-28CB-4F3E-B178-F8A9A2ACECA7}"/>
              </a:ext>
            </a:extLst>
          </p:cNvPr>
          <p:cNvSpPr txBox="1"/>
          <p:nvPr/>
        </p:nvSpPr>
        <p:spPr>
          <a:xfrm>
            <a:off x="106680" y="2068830"/>
            <a:ext cx="8930640" cy="1169551"/>
          </a:xfrm>
          <a:prstGeom prst="rect">
            <a:avLst/>
          </a:prstGeom>
          <a:noFill/>
        </p:spPr>
        <p:txBody>
          <a:bodyPr wrap="square" rtlCol="0">
            <a:spAutoFit/>
          </a:bodyPr>
          <a:lstStyle/>
          <a:p>
            <a:r>
              <a:rPr lang="ru-RU" sz="1400" b="1" i="1" dirty="0"/>
              <a:t>Ожог верхних дыхательных путей, основные проявления. Оказание первой помощи</a:t>
            </a:r>
            <a:endParaRPr lang="ru-RU" sz="1400" dirty="0"/>
          </a:p>
          <a:p>
            <a:pPr algn="just"/>
            <a:r>
              <a:rPr lang="ru-RU" sz="1400" dirty="0"/>
              <a:t>Заподозрить наличие ожога верхних дыхательных путей у пострадавшего можно, если он находился в горящем помещении. Проявляется это состояние одышкой, кашлем. При этом могут отмечаться </a:t>
            </a:r>
            <a:r>
              <a:rPr lang="ru-RU" sz="1400" dirty="0" err="1"/>
              <a:t>закопченность</a:t>
            </a:r>
            <a:r>
              <a:rPr lang="ru-RU" sz="1400" dirty="0"/>
              <a:t> и ожоги лица, обгоревшие усы и борода. Первая помощь будет заключаться в скорейшем выносе пострадавшего на свежий воздух, придании ему оптимального положения (полусидя) и вызове скорой медицинской помощи.</a:t>
            </a:r>
          </a:p>
        </p:txBody>
      </p:sp>
    </p:spTree>
    <p:extLst>
      <p:ext uri="{BB962C8B-B14F-4D97-AF65-F5344CB8AC3E}">
        <p14:creationId xmlns:p14="http://schemas.microsoft.com/office/powerpoint/2010/main" val="30921173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5898E-37EA-41EC-B38F-2F79553F5677}"/>
              </a:ext>
            </a:extLst>
          </p:cNvPr>
          <p:cNvSpPr txBox="1"/>
          <p:nvPr/>
        </p:nvSpPr>
        <p:spPr>
          <a:xfrm>
            <a:off x="193884" y="178435"/>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Перегревание</a:t>
            </a:r>
          </a:p>
        </p:txBody>
      </p:sp>
      <p:sp>
        <p:nvSpPr>
          <p:cNvPr id="3" name="TextBox 2">
            <a:extLst>
              <a:ext uri="{FF2B5EF4-FFF2-40B4-BE49-F238E27FC236}">
                <a16:creationId xmlns:a16="http://schemas.microsoft.com/office/drawing/2014/main" id="{2AFDE258-1387-4AB7-9B00-8BEBD3450BD7}"/>
              </a:ext>
            </a:extLst>
          </p:cNvPr>
          <p:cNvSpPr txBox="1"/>
          <p:nvPr/>
        </p:nvSpPr>
        <p:spPr>
          <a:xfrm>
            <a:off x="99060" y="541020"/>
            <a:ext cx="8945880" cy="3123932"/>
          </a:xfrm>
          <a:prstGeom prst="rect">
            <a:avLst/>
          </a:prstGeom>
          <a:noFill/>
        </p:spPr>
        <p:txBody>
          <a:bodyPr wrap="square" rtlCol="0">
            <a:spAutoFit/>
          </a:bodyPr>
          <a:lstStyle/>
          <a:p>
            <a:pPr algn="just" fontAlgn="ctr">
              <a:spcBef>
                <a:spcPts val="600"/>
              </a:spcBef>
            </a:pPr>
            <a:r>
              <a:rPr lang="ru-RU" sz="1400" dirty="0"/>
              <a:t>Перегревание (тепловой удар) развивается обычно при нарушениях теплоотдачи организма вследствие длительного нахождения человека в условиях повышенной температуры окружающего воздуха (особенно в сочетании с высокой влажностью), например, в автомобиле или жарком помещении; при работе в защитном снаряжении, затрудняющем теплоотдачу, и т.п.</a:t>
            </a:r>
          </a:p>
          <a:p>
            <a:pPr algn="just" fontAlgn="ctr">
              <a:spcBef>
                <a:spcPts val="600"/>
              </a:spcBef>
            </a:pPr>
            <a:r>
              <a:rPr lang="ru-RU" sz="1400" dirty="0"/>
              <a:t>Признаками перегревания являются повышенная температура тела, головная боль, тошнота и рвота, головокружение, слабость, потеря сознания, судороги, учащённое сердцебиение, учащённое поверхностное дыхание. В тяжелых случаях возможна остановка дыхания и кровообращения.</a:t>
            </a:r>
          </a:p>
          <a:p>
            <a:pPr algn="just">
              <a:spcBef>
                <a:spcPts val="600"/>
              </a:spcBef>
            </a:pPr>
            <a:r>
              <a:rPr lang="ru-RU" sz="1400" dirty="0"/>
              <a:t>При возникновении признаков перегревания, пострадавшего необходимо переместить в прохладное место, при наличии сознания дать выпить охлаждённой воды, расстегнуть или снять одежду. Пострадавшему без сознания следует придать устойчивое боковое положение.</a:t>
            </a:r>
          </a:p>
          <a:p>
            <a:pPr algn="just">
              <a:spcBef>
                <a:spcPts val="600"/>
              </a:spcBef>
            </a:pPr>
            <a:r>
              <a:rPr lang="ru-RU" sz="1400" dirty="0"/>
              <a:t>Не следует допускать резкого охлаждения тела пострадавшего (например, помещать в ванну с холодной водой). До приезда скорой медицинской помощи нужно контролировать состояние пострадавшего, быть готовым к началу сердечно-легочной реанимации.</a:t>
            </a:r>
          </a:p>
        </p:txBody>
      </p:sp>
    </p:spTree>
    <p:extLst>
      <p:ext uri="{BB962C8B-B14F-4D97-AF65-F5344CB8AC3E}">
        <p14:creationId xmlns:p14="http://schemas.microsoft.com/office/powerpoint/2010/main" val="11505666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3143F5-234C-4C6C-A901-2EEBC35FAE92}"/>
              </a:ext>
            </a:extLst>
          </p:cNvPr>
          <p:cNvSpPr txBox="1"/>
          <p:nvPr/>
        </p:nvSpPr>
        <p:spPr>
          <a:xfrm>
            <a:off x="193884" y="178435"/>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Холодовая травма</a:t>
            </a:r>
          </a:p>
        </p:txBody>
      </p:sp>
      <p:sp>
        <p:nvSpPr>
          <p:cNvPr id="3" name="TextBox 2">
            <a:extLst>
              <a:ext uri="{FF2B5EF4-FFF2-40B4-BE49-F238E27FC236}">
                <a16:creationId xmlns:a16="http://schemas.microsoft.com/office/drawing/2014/main" id="{7E13EB6D-429A-4C7C-BF69-F4D8B55CC15B}"/>
              </a:ext>
            </a:extLst>
          </p:cNvPr>
          <p:cNvSpPr txBox="1"/>
          <p:nvPr/>
        </p:nvSpPr>
        <p:spPr>
          <a:xfrm>
            <a:off x="99060" y="541020"/>
            <a:ext cx="8945880" cy="3770263"/>
          </a:xfrm>
          <a:prstGeom prst="rect">
            <a:avLst/>
          </a:prstGeom>
          <a:noFill/>
        </p:spPr>
        <p:txBody>
          <a:bodyPr wrap="square" rtlCol="0">
            <a:spAutoFit/>
          </a:bodyPr>
          <a:lstStyle/>
          <a:p>
            <a:pPr algn="just" fontAlgn="ctr">
              <a:spcBef>
                <a:spcPts val="600"/>
              </a:spcBef>
            </a:pPr>
            <a:r>
              <a:rPr lang="ru-RU" sz="1400" dirty="0"/>
              <a:t>Холодовая травма проявляется в виде общего воздействия пониженной температуры окружающей среды на все тело человека (переохлаждение) либо в виде локального повреждения организма (отморожение).</a:t>
            </a:r>
          </a:p>
          <a:p>
            <a:pPr algn="just" fontAlgn="ctr">
              <a:spcBef>
                <a:spcPts val="600"/>
              </a:spcBef>
            </a:pPr>
            <a:r>
              <a:rPr lang="ru-RU" sz="1400" dirty="0">
                <a:solidFill>
                  <a:srgbClr val="FF0000"/>
                </a:solidFill>
              </a:rPr>
              <a:t>Переохлаждение</a:t>
            </a:r>
            <a:r>
              <a:rPr lang="ru-RU" sz="1400" dirty="0"/>
              <a:t> – расстройство функций организма в результате понижения температуры тела под действием холода. Как правило, развивается на фоне нарушений теплорегуляции, вызванных длительным нахождением на холоде во влажной одежде и обуви или в одежде, несоответствующей температурному режиму. Также переохлаждению может способствовать травма, физическое переутомление, голодание, алкогольное или наркотическое опьянение, детский или старческий возраст.</a:t>
            </a:r>
          </a:p>
          <a:p>
            <a:pPr algn="just" fontAlgn="ctr">
              <a:spcBef>
                <a:spcPts val="600"/>
              </a:spcBef>
            </a:pPr>
            <a:r>
              <a:rPr lang="ru-RU" sz="1400" dirty="0"/>
              <a:t>Признаками переохлаждения пострадавшего являются жалобы на ощущение холода, дрожь, озноб (в начальной стадии переохлаждения). В дальнейшем появляется заторможенность, утрачивается воля к спасению, появляется </a:t>
            </a:r>
            <a:r>
              <a:rPr lang="ru-RU" sz="1400" dirty="0" err="1"/>
              <a:t>урежение</a:t>
            </a:r>
            <a:r>
              <a:rPr lang="ru-RU" sz="1400" dirty="0"/>
              <a:t> пульса и дыхания.</a:t>
            </a:r>
          </a:p>
          <a:p>
            <a:pPr algn="just" fontAlgn="ctr">
              <a:spcBef>
                <a:spcPts val="600"/>
              </a:spcBef>
            </a:pPr>
            <a:r>
              <a:rPr lang="ru-RU" sz="1400" dirty="0"/>
              <a:t>При продолжающемся переохлаждении сознание утрачивается, пульс замедляется до 30-40 в минуту, а число дыханий до 3-6 раз в минуту. Переохлаждение может сочетаться с отморожениями, что следует учитывать при оказании первой помощи, в ходе которой следует поменять одежду пострадавшего на теплую и сухую, укутать его подручными средствами (например, одеялом), переместить в более теплое помещение, дать тёплое питье (если он находится в сознании). В помещении можно осуществить согревание в виде теплых воздушных ванн (направить на пострадавшего поток теплого воздуха).</a:t>
            </a:r>
          </a:p>
        </p:txBody>
      </p:sp>
      <p:sp>
        <p:nvSpPr>
          <p:cNvPr id="4" name="TextBox 3">
            <a:extLst>
              <a:ext uri="{FF2B5EF4-FFF2-40B4-BE49-F238E27FC236}">
                <a16:creationId xmlns:a16="http://schemas.microsoft.com/office/drawing/2014/main" id="{819CE6BD-A6BA-472E-9C30-1EF94FDC5D56}"/>
              </a:ext>
            </a:extLst>
          </p:cNvPr>
          <p:cNvSpPr txBox="1"/>
          <p:nvPr/>
        </p:nvSpPr>
        <p:spPr>
          <a:xfrm>
            <a:off x="99060" y="4311283"/>
            <a:ext cx="3985260" cy="2323713"/>
          </a:xfrm>
          <a:prstGeom prst="rect">
            <a:avLst/>
          </a:prstGeom>
          <a:noFill/>
        </p:spPr>
        <p:txBody>
          <a:bodyPr wrap="square" rtlCol="0">
            <a:spAutoFit/>
          </a:bodyPr>
          <a:lstStyle/>
          <a:p>
            <a:pPr algn="just"/>
            <a:r>
              <a:rPr lang="ru-RU" sz="1400" dirty="0"/>
              <a:t>При наличии спасательного изотермического покрывала (входит в состав аптечки для оказания первой помощи работникам), необходимо укутать им пострадавшего серебристой стороной внутрь, оставив свободным лицо.</a:t>
            </a:r>
          </a:p>
          <a:p>
            <a:pPr algn="just">
              <a:spcBef>
                <a:spcPts val="600"/>
              </a:spcBef>
            </a:pPr>
            <a:r>
              <a:rPr lang="ru-RU" sz="1400" dirty="0"/>
              <a:t>При выраженном переохлаждении необходимо контролировать состояние, быть готовым к проведению сердечно-легочной реанимации в объеме давления руками на грудину пострадавшего и вдохов искусственного дыхания.</a:t>
            </a:r>
          </a:p>
        </p:txBody>
      </p:sp>
      <p:pic>
        <p:nvPicPr>
          <p:cNvPr id="18434" name="Picture 2">
            <a:extLst>
              <a:ext uri="{FF2B5EF4-FFF2-40B4-BE49-F238E27FC236}">
                <a16:creationId xmlns:a16="http://schemas.microsoft.com/office/drawing/2014/main" id="{2170ED2B-F2D6-4EAC-8669-7A65A43CD4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3577" y="4277632"/>
            <a:ext cx="4971626" cy="140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8369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92A6CAD-9141-4718-A83C-B03C07B43546}"/>
              </a:ext>
            </a:extLst>
          </p:cNvPr>
          <p:cNvSpPr/>
          <p:nvPr/>
        </p:nvSpPr>
        <p:spPr>
          <a:xfrm>
            <a:off x="106680" y="98792"/>
            <a:ext cx="8930640" cy="3046988"/>
          </a:xfrm>
          <a:prstGeom prst="rect">
            <a:avLst/>
          </a:prstGeom>
        </p:spPr>
        <p:txBody>
          <a:bodyPr wrap="square">
            <a:spAutoFit/>
          </a:bodyPr>
          <a:lstStyle/>
          <a:p>
            <a:pPr algn="just" fontAlgn="ctr">
              <a:spcBef>
                <a:spcPts val="600"/>
              </a:spcBef>
            </a:pPr>
            <a:r>
              <a:rPr lang="ru-RU" sz="1400" dirty="0">
                <a:solidFill>
                  <a:srgbClr val="FF0000"/>
                </a:solidFill>
              </a:rPr>
              <a:t>Отморожение</a:t>
            </a:r>
            <a:r>
              <a:rPr lang="ru-RU" sz="1400" dirty="0"/>
              <a:t> – местное повреждение тканей, вызванное воздействием низкой температуры. Признаки отморожения – потеря чувствительности кожи, появление на ней белых, безболезненных участков. Чаще всего развивается отморожение открытых участков кожи (уши, нос, щеки, кисти рук) или конечностей с нарушенным кровообращением (например, пальцев ног в тесной, неутепленной, влажной обуви).</a:t>
            </a:r>
          </a:p>
          <a:p>
            <a:pPr algn="just" fontAlgn="ctr">
              <a:spcBef>
                <a:spcPts val="600"/>
              </a:spcBef>
            </a:pPr>
            <a:r>
              <a:rPr lang="ru-RU" sz="1400" dirty="0"/>
              <a:t>При выраженном отморожении возможно появление «деревянного звука» при постукивании пальцем по поврежденной конечности, невозможность или затруднение движений в суставах. Через некоторое время после согревания на пораженной конечности появляются боль, отек, краснота с синюшным оттенком, пузыри.</a:t>
            </a:r>
          </a:p>
          <a:p>
            <a:pPr algn="just" fontAlgn="ctr">
              <a:spcBef>
                <a:spcPts val="600"/>
              </a:spcBef>
            </a:pPr>
            <a:r>
              <a:rPr lang="ru-RU" sz="1400" dirty="0"/>
              <a:t>Первая помощь при отморожении – незамедлительно укрыть поврежденные конечности и участки тела теплоизолирующим материалом (вата, одеяло, одежда) или наложить теплоизолирующую повязку (с помощью подручных средств), т.к. согревание должно происходить «изнутри» с одновременным восстановлением кровообращения. Необходимо создать обездвиженность поврежденного участка тела, переместить пострадавшего в теплое помещение, дать теплое питье. Пораженные участки нельзя активно согревать (опускать в горячую воду), растирать, массировать, смазывать чем-либо.</a:t>
            </a:r>
          </a:p>
        </p:txBody>
      </p:sp>
    </p:spTree>
    <p:extLst>
      <p:ext uri="{BB962C8B-B14F-4D97-AF65-F5344CB8AC3E}">
        <p14:creationId xmlns:p14="http://schemas.microsoft.com/office/powerpoint/2010/main" val="29780661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BC7D85-97A8-4C0C-A67E-89ECB27E794C}"/>
              </a:ext>
            </a:extLst>
          </p:cNvPr>
          <p:cNvSpPr txBox="1"/>
          <p:nvPr/>
        </p:nvSpPr>
        <p:spPr>
          <a:xfrm>
            <a:off x="193884" y="178435"/>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Отравление</a:t>
            </a:r>
          </a:p>
        </p:txBody>
      </p:sp>
      <p:sp>
        <p:nvSpPr>
          <p:cNvPr id="3" name="TextBox 2">
            <a:extLst>
              <a:ext uri="{FF2B5EF4-FFF2-40B4-BE49-F238E27FC236}">
                <a16:creationId xmlns:a16="http://schemas.microsoft.com/office/drawing/2014/main" id="{2D4CDC81-0D5F-4F6C-833B-32531838CF77}"/>
              </a:ext>
            </a:extLst>
          </p:cNvPr>
          <p:cNvSpPr txBox="1"/>
          <p:nvPr/>
        </p:nvSpPr>
        <p:spPr>
          <a:xfrm>
            <a:off x="121920" y="556260"/>
            <a:ext cx="8900160" cy="2893100"/>
          </a:xfrm>
          <a:prstGeom prst="rect">
            <a:avLst/>
          </a:prstGeom>
          <a:noFill/>
        </p:spPr>
        <p:txBody>
          <a:bodyPr wrap="square" rtlCol="0">
            <a:spAutoFit/>
          </a:bodyPr>
          <a:lstStyle/>
          <a:p>
            <a:pPr algn="just" fontAlgn="ctr">
              <a:spcBef>
                <a:spcPts val="600"/>
              </a:spcBef>
            </a:pPr>
            <a:r>
              <a:rPr lang="ru-RU" sz="1400" dirty="0"/>
              <a:t>Токсическое вещество может попасть в организм человека четырьмя путями:</a:t>
            </a:r>
          </a:p>
          <a:p>
            <a:pPr marL="342900" indent="-342900" algn="just" fontAlgn="ctr">
              <a:buFont typeface="+mj-lt"/>
              <a:buAutoNum type="arabicPeriod"/>
            </a:pPr>
            <a:r>
              <a:rPr lang="ru-RU" sz="1400" dirty="0"/>
              <a:t>Через пищеварительный тракт. Отравление через пищеварительный тракт чаще всего происходит при попадании токсических веществ в организм через рот. Это могут быть топливо, лекарственные препараты, моющие средства, пестициды, грибы, растения и т.д.</a:t>
            </a:r>
          </a:p>
          <a:p>
            <a:pPr marL="342900" indent="-342900" algn="just" fontAlgn="ctr">
              <a:buFont typeface="+mj-lt"/>
              <a:buAutoNum type="arabicPeriod"/>
            </a:pPr>
            <a:r>
              <a:rPr lang="ru-RU" sz="1400" dirty="0"/>
              <a:t>Через дыхательные пути. Газообразные токсические вещества попадают в организм при вдохе. К ним относятся </a:t>
            </a:r>
            <a:r>
              <a:rPr lang="ru-RU" sz="1400" dirty="0" err="1"/>
              <a:t>газы</a:t>
            </a:r>
            <a:r>
              <a:rPr lang="ru-RU" sz="1400" dirty="0"/>
              <a:t> и пары, например, угарный газ, хлор. Использование различных видов клея, красителей, растворителей, очистителей в определенных условиях также может приводить к отравлениям через дыхательные пути.</a:t>
            </a:r>
          </a:p>
          <a:p>
            <a:pPr marL="342900" indent="-342900" algn="just" fontAlgn="ctr">
              <a:buFont typeface="+mj-lt"/>
              <a:buAutoNum type="arabicPeriod"/>
            </a:pPr>
            <a:r>
              <a:rPr lang="ru-RU" sz="1400" dirty="0"/>
              <a:t>Через кожу и слизистые оболочки. Токсические вещества, проникающие через кожный покров, могут содержаться в некоторых растениях, растворителях и средствах от насекомых.</a:t>
            </a:r>
          </a:p>
          <a:p>
            <a:pPr marL="342900" indent="-342900" algn="just">
              <a:buFont typeface="+mj-lt"/>
              <a:buAutoNum type="arabicPeriod"/>
            </a:pPr>
            <a:r>
              <a:rPr lang="ru-RU" sz="1400" dirty="0"/>
              <a:t>В результате инъекции. Инъецируемые токсические вещества попадают в организм при укусе или </a:t>
            </a:r>
            <a:r>
              <a:rPr lang="ru-RU" sz="1400" dirty="0" err="1"/>
              <a:t>ужаливании</a:t>
            </a:r>
            <a:r>
              <a:rPr lang="ru-RU" sz="1400" dirty="0"/>
              <a:t> насекомыми, животными и змеями, а также при введении яда, лекарства или наркотиков шприцем.</a:t>
            </a:r>
          </a:p>
        </p:txBody>
      </p:sp>
      <p:sp>
        <p:nvSpPr>
          <p:cNvPr id="4" name="TextBox 3">
            <a:extLst>
              <a:ext uri="{FF2B5EF4-FFF2-40B4-BE49-F238E27FC236}">
                <a16:creationId xmlns:a16="http://schemas.microsoft.com/office/drawing/2014/main" id="{8129301D-9A3E-4692-95BE-02DB707361C8}"/>
              </a:ext>
            </a:extLst>
          </p:cNvPr>
          <p:cNvSpPr txBox="1"/>
          <p:nvPr/>
        </p:nvSpPr>
        <p:spPr>
          <a:xfrm>
            <a:off x="121920" y="3429000"/>
            <a:ext cx="8900160" cy="2246769"/>
          </a:xfrm>
          <a:prstGeom prst="rect">
            <a:avLst/>
          </a:prstGeom>
          <a:noFill/>
        </p:spPr>
        <p:txBody>
          <a:bodyPr wrap="square" rtlCol="0">
            <a:spAutoFit/>
          </a:bodyPr>
          <a:lstStyle/>
          <a:p>
            <a:pPr algn="just"/>
            <a:r>
              <a:rPr lang="ru-RU" sz="1400" dirty="0"/>
              <a:t>Признаки острого отравления:</a:t>
            </a:r>
          </a:p>
          <a:p>
            <a:pPr marL="285750" indent="-285750" algn="just" fontAlgn="ctr">
              <a:buFont typeface="Wingdings" panose="05000000000000000000" pitchFamily="2" charset="2"/>
              <a:buChar char="§"/>
            </a:pPr>
            <a:r>
              <a:rPr lang="ru-RU" sz="1400" dirty="0"/>
              <a:t>Особенности места происшествия – необычный запах, открытые или опрокинутые емкости с химическими веществами, открытая аптечка с рассыпанными таблетками, поврежденное растение, шприцы и т.д.</a:t>
            </a:r>
          </a:p>
          <a:p>
            <a:pPr marL="285750" indent="-285750" algn="just" fontAlgn="ctr">
              <a:buFont typeface="Wingdings" panose="05000000000000000000" pitchFamily="2" charset="2"/>
              <a:buChar char="§"/>
            </a:pPr>
            <a:r>
              <a:rPr lang="ru-RU" sz="1400" dirty="0"/>
              <a:t>Общее болезненное состояние или вид пострадавшего; признаки и симптомы внезапного приступа заболевания.</a:t>
            </a:r>
          </a:p>
          <a:p>
            <a:pPr marL="285750" indent="-285750" algn="just" fontAlgn="ctr">
              <a:buFont typeface="Wingdings" panose="05000000000000000000" pitchFamily="2" charset="2"/>
              <a:buChar char="§"/>
            </a:pPr>
            <a:r>
              <a:rPr lang="ru-RU" sz="1400" dirty="0"/>
              <a:t>Внезапно резвившиеся тошнота, рвота, понос, боли в груди или животе.</a:t>
            </a:r>
          </a:p>
          <a:p>
            <a:pPr marL="285750" indent="-285750" algn="just" fontAlgn="ctr">
              <a:buFont typeface="Wingdings" panose="05000000000000000000" pitchFamily="2" charset="2"/>
              <a:buChar char="§"/>
            </a:pPr>
            <a:r>
              <a:rPr lang="ru-RU" sz="1400" dirty="0"/>
              <a:t>Затруднение дыхания, потливость, слюнотечение.</a:t>
            </a:r>
          </a:p>
          <a:p>
            <a:pPr marL="285750" indent="-285750" algn="just" fontAlgn="ctr">
              <a:buFont typeface="Wingdings" panose="05000000000000000000" pitchFamily="2" charset="2"/>
              <a:buChar char="§"/>
            </a:pPr>
            <a:r>
              <a:rPr lang="ru-RU" sz="1400" dirty="0"/>
              <a:t>Потеря сознания, мышечные подергивания и судороги, ожоги вокруг губ, на языке или на коже, неестественный цвет кожи, раздражение, ранки на ней.</a:t>
            </a:r>
          </a:p>
          <a:p>
            <a:pPr marL="285750" indent="-285750" algn="just">
              <a:buFont typeface="Wingdings" panose="05000000000000000000" pitchFamily="2" charset="2"/>
              <a:buChar char="§"/>
            </a:pPr>
            <a:r>
              <a:rPr lang="ru-RU" sz="1400" dirty="0"/>
              <a:t>Странная манера поведения человека, необычный запах изо рта.</a:t>
            </a:r>
          </a:p>
        </p:txBody>
      </p:sp>
    </p:spTree>
    <p:extLst>
      <p:ext uri="{BB962C8B-B14F-4D97-AF65-F5344CB8AC3E}">
        <p14:creationId xmlns:p14="http://schemas.microsoft.com/office/powerpoint/2010/main" val="30166398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FD83F7-58D0-4FA0-A3EF-1D28AE7E14B4}"/>
              </a:ext>
            </a:extLst>
          </p:cNvPr>
          <p:cNvSpPr txBox="1"/>
          <p:nvPr/>
        </p:nvSpPr>
        <p:spPr>
          <a:xfrm>
            <a:off x="99060" y="99060"/>
            <a:ext cx="8938260" cy="6001643"/>
          </a:xfrm>
          <a:prstGeom prst="rect">
            <a:avLst/>
          </a:prstGeom>
          <a:noFill/>
        </p:spPr>
        <p:txBody>
          <a:bodyPr wrap="square" rtlCol="0">
            <a:spAutoFit/>
          </a:bodyPr>
          <a:lstStyle/>
          <a:p>
            <a:pPr algn="just" fontAlgn="ctr">
              <a:spcBef>
                <a:spcPts val="600"/>
              </a:spcBef>
            </a:pPr>
            <a:r>
              <a:rPr lang="ru-RU" sz="1400" dirty="0"/>
              <a:t>Отравления проще предупредить, чем оказывать первую помощь. Для предупреждения случаев отравлений рекомендуется использовать при работе с ядами средства индивидуальной защиты (респираторы, перчатки, защитную одежду); держать опасные вещества вне доступности посторонних лиц; относиться ко всем хозяйственным и лекарственным веществам как к потенциально опасным; хранить все продукты и химические вещества в их фабричных упаковках с соответствующим названием; использовать специальные символы для ядовитых веществ; не употреблять в пищу просроченные продукты или продукты, качество которых вызывает сомнения. </a:t>
            </a:r>
          </a:p>
          <a:p>
            <a:pPr algn="just" fontAlgn="ctr">
              <a:spcBef>
                <a:spcPts val="600"/>
              </a:spcBef>
            </a:pPr>
            <a:r>
              <a:rPr lang="ru-RU" sz="1400" dirty="0"/>
              <a:t>Для профилактики отравлений необходимо соблюдать все предупреждения, указанные на наклейках, ярлыках и плакатах с инструкциями по технике безопасности, и следовать описанным там мерам предосторожности.</a:t>
            </a:r>
          </a:p>
          <a:p>
            <a:pPr algn="just" fontAlgn="ctr">
              <a:spcBef>
                <a:spcPts val="600"/>
              </a:spcBef>
            </a:pPr>
            <a:r>
              <a:rPr lang="ru-RU" sz="1400" dirty="0"/>
              <a:t>Общие принципы оказания первой помощи при отравлении:</a:t>
            </a:r>
          </a:p>
          <a:p>
            <a:pPr marL="266700" indent="-266700" algn="just" fontAlgn="ctr"/>
            <a:r>
              <a:rPr lang="ru-RU" sz="1400" dirty="0"/>
              <a:t>-	Прекратить поступление яда в организм пострадавшего (например, удалить из загазованной зоны).</a:t>
            </a:r>
          </a:p>
          <a:p>
            <a:pPr marL="266700" indent="-266700" algn="just" fontAlgn="ctr"/>
            <a:r>
              <a:rPr lang="ru-RU" sz="1400" dirty="0"/>
              <a:t>-	Опросить пострадавшего и попытаться выяснить, какой вид отравляющего вещества был принят, в каком количестве и как давно. Выяснение этих вопросов может облегчить оказание первой помощи, диагностику и интенсивную терапию отравления квалифицированными специалистами в дальнейшем. Если ядовитое вещество неизвестно, собрать небольшое количество рвотных масс для последующей медицинской экспертизы.</a:t>
            </a:r>
          </a:p>
          <a:p>
            <a:pPr marL="266700" indent="-266700" algn="just" fontAlgn="ctr"/>
            <a:r>
              <a:rPr lang="ru-RU" sz="1400" dirty="0"/>
              <a:t>-	Попытаться удалить яд (спровоцировать рвоту, стереть или смыть токсическое вещество с кожи и т.д.).</a:t>
            </a:r>
          </a:p>
          <a:p>
            <a:pPr marL="266700" indent="-266700" algn="just" fontAlgn="ctr"/>
            <a:r>
              <a:rPr lang="ru-RU" sz="1400" dirty="0"/>
              <a:t>-	Оценить состояние пострадавшего и оказать первую помощь в зависимости от его тяжести.</a:t>
            </a:r>
          </a:p>
          <a:p>
            <a:pPr algn="just" fontAlgn="ctr">
              <a:spcBef>
                <a:spcPts val="600"/>
              </a:spcBef>
            </a:pPr>
            <a:r>
              <a:rPr lang="ru-RU" sz="1400" dirty="0">
                <a:solidFill>
                  <a:srgbClr val="FF0000"/>
                </a:solidFill>
              </a:rPr>
              <a:t>Первая помощь при отравлении через рот </a:t>
            </a:r>
            <a:r>
              <a:rPr lang="ru-RU" sz="1400" dirty="0"/>
              <a:t>– попытаться удалить ядовитое вещество. Для этого можно рекомендовать пострадавшему вызвать рвоту, выпив большое количество воды (5-6 стаканов) и надавив двумя пальцами на корень языка. Следует вызвать рвоту как можно в более короткий срок после приема вещества, способного вызвать отравление. </a:t>
            </a:r>
          </a:p>
          <a:p>
            <a:pPr algn="just" fontAlgn="ctr">
              <a:spcBef>
                <a:spcPts val="600"/>
              </a:spcBef>
            </a:pPr>
            <a:r>
              <a:rPr lang="ru-RU" sz="1400" dirty="0"/>
              <a:t>Рвоту нельзя вызывать, если пострадавший находится без сознания. После рвоты необходимо посоветовать пострадавшему выпить еще 5-6 стаканов воды, чтобы уменьшить концентрацию ядовитого вещества в желудке и, при необходимости, вызвать рвоту повторно. До прибытия скорой медицинской помощи необходимо контролировать состояние пострадавшего. </a:t>
            </a:r>
          </a:p>
        </p:txBody>
      </p:sp>
    </p:spTree>
    <p:extLst>
      <p:ext uri="{BB962C8B-B14F-4D97-AF65-F5344CB8AC3E}">
        <p14:creationId xmlns:p14="http://schemas.microsoft.com/office/powerpoint/2010/main" val="38572073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FE8C8C-FC09-4175-9A7B-B85A7A218C21}"/>
              </a:ext>
            </a:extLst>
          </p:cNvPr>
          <p:cNvSpPr txBox="1"/>
          <p:nvPr/>
        </p:nvSpPr>
        <p:spPr>
          <a:xfrm>
            <a:off x="99060" y="91440"/>
            <a:ext cx="8923020" cy="2400657"/>
          </a:xfrm>
          <a:prstGeom prst="rect">
            <a:avLst/>
          </a:prstGeom>
          <a:noFill/>
        </p:spPr>
        <p:txBody>
          <a:bodyPr wrap="square" rtlCol="0">
            <a:spAutoFit/>
          </a:bodyPr>
          <a:lstStyle/>
          <a:p>
            <a:pPr algn="just" fontAlgn="ctr">
              <a:spcBef>
                <a:spcPts val="600"/>
              </a:spcBef>
            </a:pPr>
            <a:r>
              <a:rPr lang="ru-RU" sz="1400" dirty="0">
                <a:solidFill>
                  <a:srgbClr val="FF0000"/>
                </a:solidFill>
              </a:rPr>
              <a:t>Первая помощь при отравлении через дыхательные пути </a:t>
            </a:r>
            <a:r>
              <a:rPr lang="ru-RU" sz="1400" dirty="0"/>
              <a:t>– убедиться, что место происшествия не представляет опасности, при необходимости следует использовать средства индивидуальной защиты. Надо изолировать пострадавшего от воздействия газа или паров, для этого нужно вынести (вывести) пострадавшего на свежий воздух. </a:t>
            </a:r>
          </a:p>
          <a:p>
            <a:pPr algn="just" fontAlgn="ctr">
              <a:spcBef>
                <a:spcPts val="600"/>
              </a:spcBef>
            </a:pPr>
            <a:r>
              <a:rPr lang="ru-RU" sz="1400" dirty="0"/>
              <a:t>При отсутствии сознания необходимо придать пострадавшему устойчивое боковое положение, а при отсутствии дыхания надо приступить к проведению сердечно-легочной реанимации в объеме давления руками на грудину пострадавшего и вдохов искусственного дыхания, при этом следует использовать маску с одноходовым клапаном или устройство для искусственного дыхания. </a:t>
            </a:r>
          </a:p>
          <a:p>
            <a:pPr algn="just">
              <a:spcBef>
                <a:spcPts val="600"/>
              </a:spcBef>
            </a:pPr>
            <a:r>
              <a:rPr lang="ru-RU" sz="1400" dirty="0">
                <a:solidFill>
                  <a:srgbClr val="FF0000"/>
                </a:solidFill>
              </a:rPr>
              <a:t>Первая помощь при отравлении через кожу </a:t>
            </a:r>
            <a:r>
              <a:rPr lang="ru-RU" sz="1400" dirty="0"/>
              <a:t>– снять загрязненную одежду, удалить яд с поверхности кожи промыванием, при наличии повреждений кожи – наложить повязку.</a:t>
            </a:r>
          </a:p>
        </p:txBody>
      </p:sp>
    </p:spTree>
    <p:extLst>
      <p:ext uri="{BB962C8B-B14F-4D97-AF65-F5344CB8AC3E}">
        <p14:creationId xmlns:p14="http://schemas.microsoft.com/office/powerpoint/2010/main" val="33160654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B9D469B3-CAA3-458E-9368-77CEFB5CA9A1}"/>
              </a:ext>
            </a:extLst>
          </p:cNvPr>
          <p:cNvSpPr txBox="1">
            <a:spLocks noChangeArrowheads="1"/>
          </p:cNvSpPr>
          <p:nvPr/>
        </p:nvSpPr>
        <p:spPr bwMode="auto">
          <a:xfrm>
            <a:off x="193884" y="183648"/>
            <a:ext cx="8756231" cy="338554"/>
          </a:xfrm>
          <a:prstGeom prst="rect">
            <a:avLst/>
          </a:prstGeom>
          <a:solidFill>
            <a:srgbClr val="B6DD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800" eaLnBrk="0" fontAlgn="base" hangingPunct="0">
              <a:spcBef>
                <a:spcPts val="450"/>
              </a:spcBef>
              <a:spcAft>
                <a:spcPct val="0"/>
              </a:spcAft>
            </a:pPr>
            <a:r>
              <a:rPr lang="ru-RU" altLang="ru-RU" sz="1600" b="1" dirty="0">
                <a:cs typeface="Times New Roman" panose="02020603050405020304" pitchFamily="18" charset="0"/>
              </a:rPr>
              <a:t>5. Психологическая поддержка</a:t>
            </a:r>
            <a:endParaRPr lang="ru-RU" altLang="ru-RU" sz="1600" dirty="0">
              <a:cs typeface="Times New Roman" panose="02020603050405020304" pitchFamily="18" charset="0"/>
            </a:endParaRPr>
          </a:p>
        </p:txBody>
      </p:sp>
      <p:sp>
        <p:nvSpPr>
          <p:cNvPr id="3" name="TextBox 2">
            <a:extLst>
              <a:ext uri="{FF2B5EF4-FFF2-40B4-BE49-F238E27FC236}">
                <a16:creationId xmlns:a16="http://schemas.microsoft.com/office/drawing/2014/main" id="{82D6C432-D11D-4AD9-AFC3-B7C455C01BBA}"/>
              </a:ext>
            </a:extLst>
          </p:cNvPr>
          <p:cNvSpPr txBox="1"/>
          <p:nvPr/>
        </p:nvSpPr>
        <p:spPr>
          <a:xfrm>
            <a:off x="137160" y="594360"/>
            <a:ext cx="8869680" cy="6017032"/>
          </a:xfrm>
          <a:prstGeom prst="rect">
            <a:avLst/>
          </a:prstGeom>
          <a:noFill/>
        </p:spPr>
        <p:txBody>
          <a:bodyPr wrap="square" rtlCol="0">
            <a:spAutoFit/>
          </a:bodyPr>
          <a:lstStyle/>
          <a:p>
            <a:pPr algn="just" fontAlgn="ctr">
              <a:spcBef>
                <a:spcPts val="600"/>
              </a:spcBef>
            </a:pPr>
            <a:r>
              <a:rPr lang="ru-RU" sz="1400" dirty="0"/>
              <a:t>В настоящее время не вызывает сомнения то, что люди, оказавшиеся в сложной жизненной ситуации, могут нуждаться в психологической помощи и психологической поддержке.</a:t>
            </a:r>
          </a:p>
          <a:p>
            <a:pPr algn="just" fontAlgn="ctr">
              <a:spcBef>
                <a:spcPts val="600"/>
              </a:spcBef>
            </a:pPr>
            <a:r>
              <a:rPr lang="ru-RU" sz="1400" dirty="0"/>
              <a:t>Оказание психологической поддержки пострадавшим – важная часть оказания первой помощи. Знания и умения в этой области позволяют оказывающему помощь создать максимально возможную психологически безопасную обстановку, что значительно повышает общую безопасность и эффективность мероприятий первой помощи.</a:t>
            </a:r>
          </a:p>
          <a:p>
            <a:pPr algn="just" fontAlgn="ctr">
              <a:spcBef>
                <a:spcPts val="600"/>
              </a:spcBef>
            </a:pPr>
            <a:r>
              <a:rPr lang="ru-RU" sz="1400" dirty="0">
                <a:solidFill>
                  <a:srgbClr val="FF0000"/>
                </a:solidFill>
              </a:rPr>
              <a:t>Психологическая поддержка </a:t>
            </a:r>
            <a:r>
              <a:rPr lang="ru-RU" sz="1400" dirty="0"/>
              <a:t>– это система приемов, которая позволяет людям, не обладающим психологическим образованием, помочь окружающим (и себе), оказавшись в экстремальной ситуации, справиться с психологическими реакциями, которые возникают в связи с этим кризисом или катастрофой.</a:t>
            </a:r>
          </a:p>
          <a:p>
            <a:pPr algn="just" fontAlgn="ctr">
              <a:spcBef>
                <a:spcPts val="600"/>
              </a:spcBef>
            </a:pPr>
            <a:r>
              <a:rPr lang="ru-RU" sz="1400" dirty="0"/>
              <a:t>Психологическая поддержка может быть направлена:</a:t>
            </a:r>
          </a:p>
          <a:p>
            <a:pPr marL="285750" lvl="0" indent="-285750" algn="just" fontAlgn="ctr">
              <a:buFont typeface="Wingdings" panose="05000000000000000000" pitchFamily="2" charset="2"/>
              <a:buChar char="§"/>
            </a:pPr>
            <a:r>
              <a:rPr lang="ru-RU" sz="1400" dirty="0"/>
              <a:t>на другого – помощь человеку, попавшему в беду;</a:t>
            </a:r>
          </a:p>
          <a:p>
            <a:pPr marL="285750" lvl="0" indent="-285750" algn="just" fontAlgn="ctr">
              <a:buFont typeface="Wingdings" panose="05000000000000000000" pitchFamily="2" charset="2"/>
              <a:buChar char="§"/>
            </a:pPr>
            <a:r>
              <a:rPr lang="ru-RU" sz="1400" dirty="0"/>
              <a:t>на результат – урегулирование ситуации, предотвращение возникновения сходных реакций у других людей;</a:t>
            </a:r>
          </a:p>
          <a:p>
            <a:pPr marL="285750" lvl="0" indent="-285750" algn="just" fontAlgn="ctr">
              <a:buFont typeface="Wingdings" panose="05000000000000000000" pitchFamily="2" charset="2"/>
              <a:buChar char="§"/>
            </a:pPr>
            <a:r>
              <a:rPr lang="ru-RU" sz="1400" dirty="0"/>
              <a:t>на себя – снятие собственной тревоги, связанной с тем как поступить, как вести себя в ситуации, когда другой нуждается в психологической поддержке.</a:t>
            </a:r>
          </a:p>
          <a:p>
            <a:pPr algn="just" fontAlgn="ctr">
              <a:spcBef>
                <a:spcPts val="600"/>
              </a:spcBef>
            </a:pPr>
            <a:r>
              <a:rPr lang="ru-RU" sz="1400" dirty="0"/>
              <a:t>Знание и понимание того, что происходит с человеком, как ему помочь и как помочь себе способствуют формированию психологической устойчивости. </a:t>
            </a:r>
          </a:p>
          <a:p>
            <a:pPr algn="just" fontAlgn="ctr">
              <a:spcBef>
                <a:spcPts val="600"/>
              </a:spcBef>
            </a:pPr>
            <a:r>
              <a:rPr lang="ru-RU" sz="1400" dirty="0"/>
              <a:t>Для оказания психологической поддержки людям необходимо знать следующее:</a:t>
            </a:r>
          </a:p>
          <a:p>
            <a:pPr algn="just" fontAlgn="ctr">
              <a:spcBef>
                <a:spcPts val="600"/>
              </a:spcBef>
            </a:pPr>
            <a:r>
              <a:rPr lang="ru-RU" sz="1400" b="1" dirty="0"/>
              <a:t>1.</a:t>
            </a:r>
            <a:r>
              <a:rPr lang="ru-RU" sz="1400" dirty="0"/>
              <a:t> Психическое состояние и поведение человека в экстремальной ситуации отличается от повседневного. </a:t>
            </a:r>
          </a:p>
          <a:p>
            <a:pPr algn="just" fontAlgn="ctr">
              <a:spcBef>
                <a:spcPts val="600"/>
              </a:spcBef>
            </a:pPr>
            <a:r>
              <a:rPr lang="ru-RU" sz="1400" dirty="0"/>
              <a:t>Чаще всего отмечается частичная или полная утрата:</a:t>
            </a:r>
          </a:p>
          <a:p>
            <a:pPr marL="266700" indent="-266700" algn="just" fontAlgn="ctr"/>
            <a:r>
              <a:rPr lang="ru-RU" sz="1400" dirty="0"/>
              <a:t>-	способности к целенаправленной деятельности (какие действия необходимы в данной ситуации, их планирование);</a:t>
            </a:r>
          </a:p>
          <a:p>
            <a:pPr marL="266700" indent="-266700" algn="just" fontAlgn="ctr"/>
            <a:r>
              <a:rPr lang="ru-RU" sz="1400" dirty="0"/>
              <a:t>-	способности к критической оценке окружающего и своего поведения (оценке собственной безопасности, степени угрозы, своих возможностей);</a:t>
            </a:r>
          </a:p>
          <a:p>
            <a:pPr marL="266700" indent="-266700" algn="just" fontAlgn="ctr"/>
            <a:r>
              <a:rPr lang="ru-RU" sz="1400" dirty="0"/>
              <a:t>-	способности вступать в контакт с окружающими (отстранение от контакта, замкнутость, либо наоборот, повышенная говорливость, которая на самом деле не имеет под собой задачу войти в контакт с другим человеком).</a:t>
            </a:r>
          </a:p>
        </p:txBody>
      </p:sp>
    </p:spTree>
    <p:extLst>
      <p:ext uri="{BB962C8B-B14F-4D97-AF65-F5344CB8AC3E}">
        <p14:creationId xmlns:p14="http://schemas.microsoft.com/office/powerpoint/2010/main" val="36726296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95A639-0528-42D6-BF34-333DF503A5F9}"/>
              </a:ext>
            </a:extLst>
          </p:cNvPr>
          <p:cNvSpPr txBox="1"/>
          <p:nvPr/>
        </p:nvSpPr>
        <p:spPr>
          <a:xfrm>
            <a:off x="106680" y="106680"/>
            <a:ext cx="8907780" cy="6786473"/>
          </a:xfrm>
          <a:prstGeom prst="rect">
            <a:avLst/>
          </a:prstGeom>
          <a:noFill/>
        </p:spPr>
        <p:txBody>
          <a:bodyPr wrap="square" rtlCol="0">
            <a:spAutoFit/>
          </a:bodyPr>
          <a:lstStyle/>
          <a:p>
            <a:pPr algn="just" fontAlgn="ctr">
              <a:spcBef>
                <a:spcPts val="600"/>
              </a:spcBef>
            </a:pPr>
            <a:r>
              <a:rPr lang="ru-RU" sz="1400" dirty="0"/>
              <a:t>Подобные изменения – одни из самых распространенных последствий, наблюдаемые у тех, кто часто не имеет физических травм и повреждений, но кто тем или иным образом вовлечен в экстремальную ситуацию. Это люди, которые непосредственно пострадали или те, кто оказался рядом с ними.</a:t>
            </a:r>
          </a:p>
          <a:p>
            <a:pPr algn="just" fontAlgn="ctr">
              <a:spcBef>
                <a:spcPts val="600"/>
              </a:spcBef>
            </a:pPr>
            <a:r>
              <a:rPr lang="ru-RU" sz="1400" b="1" dirty="0"/>
              <a:t>2.</a:t>
            </a:r>
            <a:r>
              <a:rPr lang="ru-RU" sz="1400" dirty="0"/>
              <a:t> Ключевые моменты, которые надо учитывать при оказании психологической поддержки.</a:t>
            </a:r>
          </a:p>
          <a:p>
            <a:pPr algn="just" fontAlgn="ctr">
              <a:spcBef>
                <a:spcPts val="600"/>
              </a:spcBef>
            </a:pPr>
            <a:r>
              <a:rPr lang="ru-RU" sz="1400" dirty="0"/>
              <a:t>Стремление помочь – это естественное желание любого человека. Вовремя протянутая рука может помочь человеку справиться с самыми страшными событиями в жизни. Но необходимо помнить о следующем:</a:t>
            </a:r>
          </a:p>
          <a:p>
            <a:pPr marL="285750" indent="-285750" algn="just" fontAlgn="ctr">
              <a:buFont typeface="Wingdings" panose="05000000000000000000" pitchFamily="2" charset="2"/>
              <a:buChar char="§"/>
            </a:pPr>
            <a:r>
              <a:rPr lang="ru-RU" sz="1400" dirty="0"/>
              <a:t>Позаботьтесь о собственной безопасности. Реально оцените внешние условия, свое состояние и силы, перед тем как принять решение, что вы готовы помочь.</a:t>
            </a:r>
          </a:p>
          <a:p>
            <a:pPr marL="285750" indent="-285750" algn="just" fontAlgn="ctr">
              <a:buFont typeface="Wingdings" panose="05000000000000000000" pitchFamily="2" charset="2"/>
              <a:buChar char="§"/>
            </a:pPr>
            <a:r>
              <a:rPr lang="ru-RU" sz="1400" dirty="0"/>
              <a:t>Пострадавший может в первую очередь нуждаться в оказании первой помощи и медицинской помощи. Необходимо убедиться, что у человека нет физических травм, проблем со здоровьем, и только тогда оказывать психологическую поддержку.</a:t>
            </a:r>
          </a:p>
          <a:p>
            <a:pPr marL="285750" indent="-285750" algn="just" fontAlgn="ctr">
              <a:buFont typeface="Wingdings" panose="05000000000000000000" pitchFamily="2" charset="2"/>
              <a:buChar char="§"/>
            </a:pPr>
            <a:r>
              <a:rPr lang="ru-RU" sz="1400" dirty="0"/>
              <a:t>Если вы чувствуете, что не готовы оказать человеку помощь, вам страшно, неприятно разговаривать с ним, не делайте этого. В случае если вы чувствуете неуверенность в том, что сможете помочь (либо в том, что вы правильно понимаете, какие конкретно действия необходимо предпринять) обратитесь за помощью к профильным специалистам.</a:t>
            </a:r>
          </a:p>
          <a:p>
            <a:pPr marL="285750" indent="-285750" algn="just" fontAlgn="ctr">
              <a:buFont typeface="Wingdings" panose="05000000000000000000" pitchFamily="2" charset="2"/>
              <a:buChar char="§"/>
            </a:pPr>
            <a:r>
              <a:rPr lang="ru-RU" sz="1400" dirty="0"/>
              <a:t>Если вы решили подойти к человеку, который нуждается в помощи, вам необходимо в первую очередь представиться и сказать, что вы готовы ему помочь. </a:t>
            </a:r>
          </a:p>
          <a:p>
            <a:pPr marL="285750" indent="-285750" algn="just" fontAlgn="ctr">
              <a:buFont typeface="Wingdings" panose="05000000000000000000" pitchFamily="2" charset="2"/>
              <a:buChar char="§"/>
            </a:pPr>
            <a:r>
              <a:rPr lang="ru-RU" sz="1400" dirty="0"/>
              <a:t>Необходимо внимательно относиться к тому, что и как вы собираетесь сказать:</a:t>
            </a:r>
          </a:p>
          <a:p>
            <a:pPr marL="625475" indent="-266700" algn="just" fontAlgn="ctr"/>
            <a:r>
              <a:rPr lang="ru-RU" sz="1400" dirty="0"/>
              <a:t>-	говорить нужно спокойным и уверенным голосом, четкими и короткими фразами, в побудительном наклонении;</a:t>
            </a:r>
          </a:p>
          <a:p>
            <a:pPr marL="625475" indent="-266700" algn="just" fontAlgn="ctr"/>
            <a:r>
              <a:rPr lang="ru-RU" sz="1400" dirty="0"/>
              <a:t>-	в речи не должно быть сложно построенных фраз, предложений;</a:t>
            </a:r>
          </a:p>
          <a:p>
            <a:pPr marL="625475" indent="-266700" algn="just" fontAlgn="ctr"/>
            <a:r>
              <a:rPr lang="ru-RU" sz="1400" dirty="0"/>
              <a:t>-	следует избегать в речи частицу «не», а также исключить такие слова как «паника», «катастрофа», «ужас» и т.п.</a:t>
            </a:r>
          </a:p>
          <a:p>
            <a:pPr marL="285750" indent="-285750" algn="just" fontAlgn="ctr">
              <a:buFont typeface="Wingdings" panose="05000000000000000000" pitchFamily="2" charset="2"/>
              <a:buChar char="§"/>
            </a:pPr>
            <a:r>
              <a:rPr lang="ru-RU" sz="1400" dirty="0"/>
              <a:t>Сохраняйте самообладание. Будьте готовы к тому, что вы можете столкнуться с различными эмоциональными реакциями и поступками. Они могут быстро сменять друг друга, а некоторые слова и действия могут быть направлены на вас. Кроме этого, многие реакции могут характеризоваться эмоциональным заражением. А значит, под их влиянием можете оказаться и вы. В данном случае особенно важно сохранять спокойствие.</a:t>
            </a:r>
          </a:p>
          <a:p>
            <a:pPr algn="just" fontAlgn="ctr">
              <a:spcBef>
                <a:spcPts val="600"/>
              </a:spcBef>
            </a:pPr>
            <a:r>
              <a:rPr lang="ru-RU" sz="1400" b="1" dirty="0"/>
              <a:t>3.</a:t>
            </a:r>
            <a:r>
              <a:rPr lang="ru-RU" sz="1400" dirty="0"/>
              <a:t> Приемы оказания психологической поддержки в случае проявления той или иной реакции у пострадавшего. Различают следующие острые стрессовые реакции: плач, </a:t>
            </a:r>
            <a:r>
              <a:rPr lang="ru-RU" sz="1400" dirty="0" err="1"/>
              <a:t>истероидную</a:t>
            </a:r>
            <a:r>
              <a:rPr lang="ru-RU" sz="1400" dirty="0"/>
              <a:t> реакцию, агрессивную реакцию, страх, апатию.</a:t>
            </a:r>
          </a:p>
        </p:txBody>
      </p:sp>
    </p:spTree>
    <p:extLst>
      <p:ext uri="{BB962C8B-B14F-4D97-AF65-F5344CB8AC3E}">
        <p14:creationId xmlns:p14="http://schemas.microsoft.com/office/powerpoint/2010/main" val="17868359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C78B85-394E-45E0-B8B5-6F92D7D3F497}"/>
              </a:ext>
            </a:extLst>
          </p:cNvPr>
          <p:cNvSpPr txBox="1"/>
          <p:nvPr/>
        </p:nvSpPr>
        <p:spPr>
          <a:xfrm>
            <a:off x="193884" y="178435"/>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Плач</a:t>
            </a:r>
          </a:p>
        </p:txBody>
      </p:sp>
      <p:sp>
        <p:nvSpPr>
          <p:cNvPr id="3" name="TextBox 2">
            <a:extLst>
              <a:ext uri="{FF2B5EF4-FFF2-40B4-BE49-F238E27FC236}">
                <a16:creationId xmlns:a16="http://schemas.microsoft.com/office/drawing/2014/main" id="{61706574-EF35-4FCE-9949-7C506CA9E66F}"/>
              </a:ext>
            </a:extLst>
          </p:cNvPr>
          <p:cNvSpPr txBox="1"/>
          <p:nvPr/>
        </p:nvSpPr>
        <p:spPr>
          <a:xfrm>
            <a:off x="114300" y="556260"/>
            <a:ext cx="8915400" cy="4555093"/>
          </a:xfrm>
          <a:prstGeom prst="rect">
            <a:avLst/>
          </a:prstGeom>
          <a:noFill/>
        </p:spPr>
        <p:txBody>
          <a:bodyPr wrap="square" rtlCol="0">
            <a:spAutoFit/>
          </a:bodyPr>
          <a:lstStyle/>
          <a:p>
            <a:pPr algn="just" fontAlgn="ctr"/>
            <a:r>
              <a:rPr lang="ru-RU" sz="1400" dirty="0">
                <a:solidFill>
                  <a:srgbClr val="FF0000"/>
                </a:solidFill>
              </a:rPr>
              <a:t>Признаки:</a:t>
            </a:r>
          </a:p>
          <a:p>
            <a:pPr marL="285750" indent="-285750" algn="just" fontAlgn="ctr">
              <a:buFont typeface="Wingdings" panose="05000000000000000000" pitchFamily="2" charset="2"/>
              <a:buChar char="§"/>
            </a:pPr>
            <a:r>
              <a:rPr lang="ru-RU" sz="1400" dirty="0"/>
              <a:t>человек уже плачет или готов разрыдаться;</a:t>
            </a:r>
          </a:p>
          <a:p>
            <a:pPr marL="285750" indent="-285750" algn="just" fontAlgn="ctr">
              <a:buFont typeface="Wingdings" panose="05000000000000000000" pitchFamily="2" charset="2"/>
              <a:buChar char="§"/>
            </a:pPr>
            <a:r>
              <a:rPr lang="ru-RU" sz="1400" dirty="0"/>
              <a:t>подрагивают губы; </a:t>
            </a:r>
          </a:p>
          <a:p>
            <a:pPr marL="285750" indent="-285750" algn="just" fontAlgn="ctr">
              <a:buFont typeface="Wingdings" panose="05000000000000000000" pitchFamily="2" charset="2"/>
              <a:buChar char="§"/>
            </a:pPr>
            <a:r>
              <a:rPr lang="ru-RU" sz="1400" dirty="0"/>
              <a:t>наблюдается ощущение подавленности.</a:t>
            </a:r>
          </a:p>
          <a:p>
            <a:pPr algn="just" fontAlgn="ctr">
              <a:spcBef>
                <a:spcPts val="600"/>
              </a:spcBef>
            </a:pPr>
            <a:r>
              <a:rPr lang="ru-RU" sz="1400" dirty="0">
                <a:solidFill>
                  <a:srgbClr val="FF0000"/>
                </a:solidFill>
              </a:rPr>
              <a:t>Плач</a:t>
            </a:r>
            <a:r>
              <a:rPr lang="ru-RU" sz="1400" dirty="0"/>
              <a:t> – это та реакция, которая позволяет в сложной кризисной ситуации выразить переполняющие человека эмоции. Нужно дать этой реакции состояться.</a:t>
            </a:r>
          </a:p>
          <a:p>
            <a:pPr algn="just" fontAlgn="ctr">
              <a:spcBef>
                <a:spcPts val="600"/>
              </a:spcBef>
            </a:pPr>
            <a:r>
              <a:rPr lang="ru-RU" sz="1400" dirty="0">
                <a:solidFill>
                  <a:srgbClr val="FF0000"/>
                </a:solidFill>
              </a:rPr>
              <a:t>Помощь при плаче</a:t>
            </a:r>
            <a:r>
              <a:rPr lang="ru-RU" sz="1400" dirty="0"/>
              <a:t>:</a:t>
            </a:r>
          </a:p>
          <a:p>
            <a:pPr marL="266700" indent="-266700" algn="just" fontAlgn="ctr"/>
            <a:r>
              <a:rPr lang="ru-RU" sz="1400" dirty="0"/>
              <a:t>–	По возможности не оставляйте пострадавшего одного, необходимо позаботиться о том, чтобы рядом с ним кто-то находился, желательно близкий или знакомый человек.</a:t>
            </a:r>
          </a:p>
          <a:p>
            <a:pPr marL="266700" indent="-266700" algn="just" fontAlgn="ctr"/>
            <a:r>
              <a:rPr lang="ru-RU" sz="1400" dirty="0"/>
              <a:t>–	Поддерживайте физический контакт с пострадавшим (это поможет человеку почувствовать, что кто-то рядом, что он не один). Постарайтесь выразить человеку свою поддержку и сочувствие. Не обязательно делать это словами, можно просто сесть рядом, дать почувствовать, что вы вместе с ним сочувствуете и сопереживаете. Можно просто держать человека за руку, иногда протянутая рука помощи – значит гораздо больше, чем сотни сказанных слов.</a:t>
            </a:r>
          </a:p>
          <a:p>
            <a:pPr marL="266700" indent="-266700" algn="just" fontAlgn="ctr"/>
            <a:r>
              <a:rPr lang="ru-RU" sz="1400" dirty="0"/>
              <a:t>–	Дайте пострадавшему возможность говорить о своих чувствах.</a:t>
            </a:r>
          </a:p>
          <a:p>
            <a:pPr marL="266700" indent="-266700" algn="just" fontAlgn="ctr"/>
            <a:r>
              <a:rPr lang="ru-RU" sz="1400" dirty="0"/>
              <a:t>–	Воздержитесь от советов, во многих случаях они могут вызвать негативную реакцию со стороны пострадавшего.</a:t>
            </a:r>
          </a:p>
          <a:p>
            <a:pPr marL="266700" indent="-266700" algn="just" fontAlgn="ctr"/>
            <a:r>
              <a:rPr lang="ru-RU" sz="1400" dirty="0"/>
              <a:t>–	Если реакция плача затянулась, и слезы уже не приносят облегчения, помогите пострадавшему немного отвлечься: сконцентрировать внимание на глубоком и ровном дыхании, вместе с этим выполнять какую-либо несложную деятельность.</a:t>
            </a:r>
          </a:p>
        </p:txBody>
      </p:sp>
    </p:spTree>
    <p:extLst>
      <p:ext uri="{BB962C8B-B14F-4D97-AF65-F5344CB8AC3E}">
        <p14:creationId xmlns:p14="http://schemas.microsoft.com/office/powerpoint/2010/main" val="20206889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C78B85-394E-45E0-B8B5-6F92D7D3F497}"/>
              </a:ext>
            </a:extLst>
          </p:cNvPr>
          <p:cNvSpPr txBox="1"/>
          <p:nvPr/>
        </p:nvSpPr>
        <p:spPr>
          <a:xfrm>
            <a:off x="193884" y="178435"/>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err="1"/>
              <a:t>Истероидная</a:t>
            </a:r>
            <a:r>
              <a:rPr lang="ru-RU" dirty="0"/>
              <a:t> реакция (истерика)</a:t>
            </a:r>
          </a:p>
        </p:txBody>
      </p:sp>
      <p:sp>
        <p:nvSpPr>
          <p:cNvPr id="3" name="TextBox 2">
            <a:extLst>
              <a:ext uri="{FF2B5EF4-FFF2-40B4-BE49-F238E27FC236}">
                <a16:creationId xmlns:a16="http://schemas.microsoft.com/office/drawing/2014/main" id="{61706574-EF35-4FCE-9949-7C506CA9E66F}"/>
              </a:ext>
            </a:extLst>
          </p:cNvPr>
          <p:cNvSpPr txBox="1"/>
          <p:nvPr/>
        </p:nvSpPr>
        <p:spPr>
          <a:xfrm>
            <a:off x="114300" y="556260"/>
            <a:ext cx="8915400" cy="4985980"/>
          </a:xfrm>
          <a:prstGeom prst="rect">
            <a:avLst/>
          </a:prstGeom>
          <a:noFill/>
        </p:spPr>
        <p:txBody>
          <a:bodyPr wrap="square" rtlCol="0">
            <a:spAutoFit/>
          </a:bodyPr>
          <a:lstStyle/>
          <a:p>
            <a:pPr algn="just" fontAlgn="ctr"/>
            <a:r>
              <a:rPr lang="ru-RU" sz="1400" dirty="0">
                <a:solidFill>
                  <a:srgbClr val="FF0000"/>
                </a:solidFill>
              </a:rPr>
              <a:t>Признаки:</a:t>
            </a:r>
          </a:p>
          <a:p>
            <a:pPr marL="285750" indent="-285750" algn="just" fontAlgn="ctr">
              <a:buFont typeface="Wingdings" panose="05000000000000000000" pitchFamily="2" charset="2"/>
              <a:buChar char="§"/>
            </a:pPr>
            <a:r>
              <a:rPr lang="ru-RU" sz="1400" dirty="0"/>
              <a:t>чрезмерное возбуждение;</a:t>
            </a:r>
          </a:p>
          <a:p>
            <a:pPr marL="285750" indent="-285750" algn="just" fontAlgn="ctr">
              <a:buFont typeface="Wingdings" panose="05000000000000000000" pitchFamily="2" charset="2"/>
              <a:buChar char="§"/>
            </a:pPr>
            <a:r>
              <a:rPr lang="ru-RU" sz="1400" dirty="0"/>
              <a:t>множество движений, театральные позы;</a:t>
            </a:r>
          </a:p>
          <a:p>
            <a:pPr marL="285750" indent="-285750" algn="just" fontAlgn="ctr">
              <a:buFont typeface="Wingdings" panose="05000000000000000000" pitchFamily="2" charset="2"/>
              <a:buChar char="§"/>
            </a:pPr>
            <a:r>
              <a:rPr lang="ru-RU" sz="1400" dirty="0"/>
              <a:t>эмоционально насыщенная, быстрая речь;</a:t>
            </a:r>
          </a:p>
          <a:p>
            <a:pPr marL="285750" indent="-285750" algn="just" fontAlgn="ctr">
              <a:buFont typeface="Wingdings" panose="05000000000000000000" pitchFamily="2" charset="2"/>
              <a:buChar char="§"/>
            </a:pPr>
            <a:r>
              <a:rPr lang="ru-RU" sz="1400" dirty="0"/>
              <a:t>крики, рыдания.</a:t>
            </a:r>
          </a:p>
          <a:p>
            <a:pPr algn="just" fontAlgn="ctr">
              <a:spcBef>
                <a:spcPts val="600"/>
              </a:spcBef>
            </a:pPr>
            <a:r>
              <a:rPr lang="ru-RU" sz="1400" dirty="0">
                <a:solidFill>
                  <a:srgbClr val="00B050"/>
                </a:solidFill>
              </a:rPr>
              <a:t>Необходимо отметить, что довольно часто в разных источниках можно встретить информацию о том, что </a:t>
            </a:r>
            <a:r>
              <a:rPr lang="ru-RU" sz="1400" dirty="0" err="1">
                <a:solidFill>
                  <a:srgbClr val="00B050"/>
                </a:solidFill>
              </a:rPr>
              <a:t>истероидная</a:t>
            </a:r>
            <a:r>
              <a:rPr lang="ru-RU" sz="1400" dirty="0">
                <a:solidFill>
                  <a:srgbClr val="00B050"/>
                </a:solidFill>
              </a:rPr>
              <a:t> реакция не отражает истинных переживаний человека, а является симуляцией или грубой формой манипуляции, направленной на привлечение к себе внимания окружающих. В связи с этим человек не нуждается в помощи. Подобная точка зрения является некорректной. </a:t>
            </a:r>
          </a:p>
          <a:p>
            <a:pPr algn="just" fontAlgn="ctr">
              <a:spcBef>
                <a:spcPts val="600"/>
              </a:spcBef>
            </a:pPr>
            <a:r>
              <a:rPr lang="ru-RU" sz="1400" dirty="0"/>
              <a:t>Помощь при </a:t>
            </a:r>
            <a:r>
              <a:rPr lang="ru-RU" sz="1400" dirty="0" err="1"/>
              <a:t>истероидной</a:t>
            </a:r>
            <a:r>
              <a:rPr lang="ru-RU" sz="1400" dirty="0"/>
              <a:t> реакции:</a:t>
            </a:r>
          </a:p>
          <a:p>
            <a:pPr marL="266700" indent="-266700" algn="just" fontAlgn="ctr"/>
            <a:r>
              <a:rPr lang="ru-RU" sz="1400" dirty="0"/>
              <a:t>–	Если вы чувствуете готовность к оказанию помощи и понимаете, что это безопасно, постарайтесь отвести пострадавшего от зрителей и замкнуть его внимание на себе.</a:t>
            </a:r>
          </a:p>
          <a:p>
            <a:pPr marL="266700" indent="-266700" algn="just" fontAlgn="ctr"/>
            <a:r>
              <a:rPr lang="ru-RU" sz="1400" dirty="0"/>
              <a:t>–	Если зрителей удалить невозможно, постарайтесь стать самым внимательным слушателем, оказывайте человеку поддержку, слушайте, кивайте, поддакивайте.</a:t>
            </a:r>
          </a:p>
          <a:p>
            <a:pPr marL="266700" indent="-266700" algn="just" fontAlgn="ctr"/>
            <a:r>
              <a:rPr lang="ru-RU" sz="1400" dirty="0"/>
              <a:t>–	Проявляйте спокойствие и не демонстрируйте пострадавшему сильных эмоций.</a:t>
            </a:r>
          </a:p>
          <a:p>
            <a:pPr marL="266700" indent="-266700" algn="just" fontAlgn="ctr"/>
            <a:r>
              <a:rPr lang="ru-RU" sz="1400" dirty="0"/>
              <a:t>–	Говорите короткими простыми фразами, уверенным тоном.</a:t>
            </a:r>
          </a:p>
          <a:p>
            <a:pPr marL="266700" indent="-266700" algn="just" fontAlgn="ctr"/>
            <a:r>
              <a:rPr lang="ru-RU" sz="1400" dirty="0"/>
              <a:t>–	Не потакайте желаниям пострадавшего и не вступайте в активный диалог по поводу его высказываний.</a:t>
            </a:r>
          </a:p>
          <a:p>
            <a:pPr marL="266700" indent="-266700" algn="just" fontAlgn="ctr"/>
            <a:r>
              <a:rPr lang="ru-RU" sz="1400" dirty="0"/>
              <a:t>–	Переключите внимание пострадавшего, вызвав у него ориентировочную реакцию. Для этого задается неожиданный вопрос (не имеющий негативного содержания) или произносится имя пострадавшего, после чего пострадавшему задается вопрос, требующий развернутого ответа.</a:t>
            </a:r>
          </a:p>
          <a:p>
            <a:pPr marL="266700" indent="-266700" algn="just" fontAlgn="ctr"/>
            <a:r>
              <a:rPr lang="ru-RU" sz="1400" dirty="0"/>
              <a:t>–	После истерики возможен упадок сил, поэтому необходимо предоставить человеку возможность для отдыха, передав его специалистам, либо близким людям.</a:t>
            </a:r>
          </a:p>
        </p:txBody>
      </p:sp>
    </p:spTree>
    <p:extLst>
      <p:ext uri="{BB962C8B-B14F-4D97-AF65-F5344CB8AC3E}">
        <p14:creationId xmlns:p14="http://schemas.microsoft.com/office/powerpoint/2010/main" val="13919588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C78B85-394E-45E0-B8B5-6F92D7D3F497}"/>
              </a:ext>
            </a:extLst>
          </p:cNvPr>
          <p:cNvSpPr txBox="1"/>
          <p:nvPr/>
        </p:nvSpPr>
        <p:spPr>
          <a:xfrm>
            <a:off x="193884" y="178435"/>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Агрессивная реакция</a:t>
            </a:r>
          </a:p>
        </p:txBody>
      </p:sp>
      <p:sp>
        <p:nvSpPr>
          <p:cNvPr id="3" name="TextBox 2">
            <a:extLst>
              <a:ext uri="{FF2B5EF4-FFF2-40B4-BE49-F238E27FC236}">
                <a16:creationId xmlns:a16="http://schemas.microsoft.com/office/drawing/2014/main" id="{61706574-EF35-4FCE-9949-7C506CA9E66F}"/>
              </a:ext>
            </a:extLst>
          </p:cNvPr>
          <p:cNvSpPr txBox="1"/>
          <p:nvPr/>
        </p:nvSpPr>
        <p:spPr>
          <a:xfrm>
            <a:off x="114300" y="556260"/>
            <a:ext cx="8915400" cy="5493812"/>
          </a:xfrm>
          <a:prstGeom prst="rect">
            <a:avLst/>
          </a:prstGeom>
          <a:noFill/>
        </p:spPr>
        <p:txBody>
          <a:bodyPr wrap="square" rtlCol="0">
            <a:spAutoFit/>
          </a:bodyPr>
          <a:lstStyle/>
          <a:p>
            <a:pPr algn="just" fontAlgn="ctr"/>
            <a:r>
              <a:rPr lang="ru-RU" sz="1400" dirty="0">
                <a:solidFill>
                  <a:srgbClr val="FF0000"/>
                </a:solidFill>
              </a:rPr>
              <a:t>Признаки:</a:t>
            </a:r>
          </a:p>
          <a:p>
            <a:pPr marL="285750" indent="-285750" algn="just" fontAlgn="ctr">
              <a:buFont typeface="Wingdings" panose="05000000000000000000" pitchFamily="2" charset="2"/>
              <a:buChar char="§"/>
            </a:pPr>
            <a:r>
              <a:rPr lang="ru-RU" sz="1400" dirty="0"/>
              <a:t>возбуждение;</a:t>
            </a:r>
          </a:p>
          <a:p>
            <a:pPr marL="285750" indent="-285750" algn="just" fontAlgn="ctr">
              <a:buFont typeface="Wingdings" panose="05000000000000000000" pitchFamily="2" charset="2"/>
              <a:buChar char="§"/>
            </a:pPr>
            <a:r>
              <a:rPr lang="ru-RU" sz="1400" dirty="0"/>
              <a:t>раздражение, недовольство, гнев (по любому, даже незначительному поводу);</a:t>
            </a:r>
          </a:p>
          <a:p>
            <a:pPr marL="285750" indent="-285750" algn="just" fontAlgn="ctr">
              <a:buFont typeface="Wingdings" panose="05000000000000000000" pitchFamily="2" charset="2"/>
              <a:buChar char="§"/>
            </a:pPr>
            <a:r>
              <a:rPr lang="ru-RU" sz="1400" dirty="0"/>
              <a:t>повышенное мышечное напряжение;</a:t>
            </a:r>
          </a:p>
          <a:p>
            <a:pPr marL="285750" indent="-285750" algn="just" fontAlgn="ctr">
              <a:buFont typeface="Wingdings" panose="05000000000000000000" pitchFamily="2" charset="2"/>
              <a:buChar char="§"/>
            </a:pPr>
            <a:r>
              <a:rPr lang="ru-RU" sz="1400" dirty="0"/>
              <a:t>нанесение окружающим ударов руками или какими-либо предметами;</a:t>
            </a:r>
          </a:p>
          <a:p>
            <a:pPr marL="285750" indent="-285750" algn="just" fontAlgn="ctr">
              <a:buFont typeface="Wingdings" panose="05000000000000000000" pitchFamily="2" charset="2"/>
              <a:buChar char="§"/>
            </a:pPr>
            <a:r>
              <a:rPr lang="ru-RU" sz="1400" dirty="0"/>
              <a:t>словесные оскорбления, брань.</a:t>
            </a:r>
          </a:p>
          <a:p>
            <a:pPr algn="just" fontAlgn="ctr">
              <a:spcBef>
                <a:spcPts val="600"/>
              </a:spcBef>
            </a:pPr>
            <a:r>
              <a:rPr lang="ru-RU" sz="1400" dirty="0">
                <a:solidFill>
                  <a:srgbClr val="FF0000"/>
                </a:solidFill>
              </a:rPr>
              <a:t>Помощь при агрессивной реакции:</a:t>
            </a:r>
          </a:p>
          <a:p>
            <a:pPr marL="266700" indent="-266700" algn="just" fontAlgn="ctr"/>
            <a:r>
              <a:rPr lang="ru-RU" sz="1400" dirty="0"/>
              <a:t>–	Четко оцените, насколько безопасно для вас будет оказывать помощь в данной ситуации, и что вы можете сделать для обеспечения большей безопасности.</a:t>
            </a:r>
          </a:p>
          <a:p>
            <a:pPr marL="266700" indent="-266700" algn="just" fontAlgn="ctr"/>
            <a:r>
              <a:rPr lang="ru-RU" sz="1400" dirty="0"/>
              <a:t>–	Сохраняйте спокойствие, не демонстрируйте сильных эмоций.</a:t>
            </a:r>
          </a:p>
          <a:p>
            <a:pPr marL="266700" indent="-266700" algn="just" fontAlgn="ctr"/>
            <a:r>
              <a:rPr lang="ru-RU" sz="1400" dirty="0"/>
              <a:t>–	Воздержитесь от эмоциональных реакций даже в том случае, если вы слышите оскорбления и брань, обращенные к вам.</a:t>
            </a:r>
          </a:p>
          <a:p>
            <a:pPr marL="266700" indent="-266700" algn="just" fontAlgn="ctr"/>
            <a:r>
              <a:rPr lang="ru-RU" sz="1400" dirty="0"/>
              <a:t>–	Говорите с пострадавшим спокойным голосом, постепенно снижая темп и громкость своей речи.</a:t>
            </a:r>
          </a:p>
          <a:p>
            <a:pPr marL="266700" indent="-266700" algn="just" fontAlgn="ctr"/>
            <a:r>
              <a:rPr lang="ru-RU" sz="1400" dirty="0"/>
              <a:t>–	Демонстрируйте благожелательность, не вступайте с пострадавшим в споры и не противоречьте ему.</a:t>
            </a:r>
          </a:p>
          <a:p>
            <a:pPr marL="266700" indent="-266700" algn="just" fontAlgn="ctr"/>
            <a:r>
              <a:rPr lang="ru-RU" sz="1400" dirty="0"/>
              <a:t>–	Если вы чувствуете внутреннюю готовность и понимаете, что это необходимо, отойдите с пострадавшим от окружающих и дайте ему возможность выговориться.</a:t>
            </a:r>
          </a:p>
          <a:p>
            <a:pPr marL="266700" indent="-266700" algn="just" fontAlgn="ctr"/>
            <a:r>
              <a:rPr lang="ru-RU" sz="1400" dirty="0"/>
              <a:t>–	Включите пострадавшего в какую-нибудь деятельность, связанную с физической нагрузкой.</a:t>
            </a:r>
          </a:p>
          <a:p>
            <a:pPr algn="just" fontAlgn="ctr">
              <a:spcBef>
                <a:spcPts val="600"/>
              </a:spcBef>
            </a:pPr>
            <a:r>
              <a:rPr lang="ru-RU" sz="1400" dirty="0"/>
              <a:t>В некоторых случаях агрессию можно снизить, объяснив пострадавшему негативный исход подобного поведения. Такой прием действенен, если:</a:t>
            </a:r>
          </a:p>
          <a:p>
            <a:pPr marL="285750" indent="-285750" algn="just" fontAlgn="ctr">
              <a:buFont typeface="Arial" panose="020B0604020202020204" pitchFamily="34" charset="0"/>
              <a:buChar char="•"/>
            </a:pPr>
            <a:r>
              <a:rPr lang="ru-RU" sz="1400" dirty="0"/>
              <a:t>у пострадавшего нет цели получить выгоду от агрессивного поведения;</a:t>
            </a:r>
          </a:p>
          <a:p>
            <a:pPr marL="285750" indent="-285750" algn="just" fontAlgn="ctr">
              <a:buFont typeface="Arial" panose="020B0604020202020204" pitchFamily="34" charset="0"/>
              <a:buChar char="•"/>
            </a:pPr>
            <a:r>
              <a:rPr lang="ru-RU" sz="1400" dirty="0"/>
              <a:t>пострадавшему важно, чтобы подобный негативный исход не произошел;</a:t>
            </a:r>
          </a:p>
          <a:p>
            <a:pPr marL="285750" indent="-285750" algn="just" fontAlgn="ctr">
              <a:buFont typeface="Arial" panose="020B0604020202020204" pitchFamily="34" charset="0"/>
              <a:buChar char="•"/>
            </a:pPr>
            <a:r>
              <a:rPr lang="ru-RU" sz="1400" dirty="0"/>
              <a:t>пострадавший понимает, что негативный исход действительно может последовать.</a:t>
            </a:r>
          </a:p>
          <a:p>
            <a:pPr algn="just">
              <a:spcBef>
                <a:spcPts val="600"/>
              </a:spcBef>
            </a:pPr>
            <a:r>
              <a:rPr lang="ru-RU" sz="1400" dirty="0"/>
              <a:t>В случае если вы встретили пострадавшего, демонстрирующего агрессивное поведение, необходимо обратить к нему внимание специалиста правоохранительных органов.</a:t>
            </a:r>
          </a:p>
        </p:txBody>
      </p:sp>
    </p:spTree>
    <p:extLst>
      <p:ext uri="{BB962C8B-B14F-4D97-AF65-F5344CB8AC3E}">
        <p14:creationId xmlns:p14="http://schemas.microsoft.com/office/powerpoint/2010/main" val="13228626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C78B85-394E-45E0-B8B5-6F92D7D3F497}"/>
              </a:ext>
            </a:extLst>
          </p:cNvPr>
          <p:cNvSpPr txBox="1"/>
          <p:nvPr/>
        </p:nvSpPr>
        <p:spPr>
          <a:xfrm>
            <a:off x="193884" y="178435"/>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Страх</a:t>
            </a:r>
          </a:p>
        </p:txBody>
      </p:sp>
      <p:sp>
        <p:nvSpPr>
          <p:cNvPr id="5" name="TextBox 4">
            <a:extLst>
              <a:ext uri="{FF2B5EF4-FFF2-40B4-BE49-F238E27FC236}">
                <a16:creationId xmlns:a16="http://schemas.microsoft.com/office/drawing/2014/main" id="{C4501657-813F-464F-AA63-FE6F118BB9BB}"/>
              </a:ext>
            </a:extLst>
          </p:cNvPr>
          <p:cNvSpPr txBox="1"/>
          <p:nvPr/>
        </p:nvSpPr>
        <p:spPr>
          <a:xfrm>
            <a:off x="76200" y="490525"/>
            <a:ext cx="8961120" cy="6355586"/>
          </a:xfrm>
          <a:prstGeom prst="rect">
            <a:avLst/>
          </a:prstGeom>
          <a:noFill/>
        </p:spPr>
        <p:txBody>
          <a:bodyPr wrap="square" rtlCol="0">
            <a:spAutoFit/>
          </a:bodyPr>
          <a:lstStyle/>
          <a:p>
            <a:pPr algn="just" fontAlgn="ctr"/>
            <a:r>
              <a:rPr lang="ru-RU" sz="1400" dirty="0">
                <a:solidFill>
                  <a:srgbClr val="FF0000"/>
                </a:solidFill>
              </a:rPr>
              <a:t>Признаки:</a:t>
            </a:r>
          </a:p>
          <a:p>
            <a:pPr marL="285750" indent="-285750" algn="just" fontAlgn="ctr">
              <a:buFont typeface="Wingdings" panose="05000000000000000000" pitchFamily="2" charset="2"/>
              <a:buChar char="§"/>
            </a:pPr>
            <a:r>
              <a:rPr lang="ru-RU" sz="1400" dirty="0"/>
              <a:t>напряжение мышц (особенно лицевых); </a:t>
            </a:r>
          </a:p>
          <a:p>
            <a:pPr marL="285750" indent="-285750" algn="just" fontAlgn="ctr">
              <a:buFont typeface="Wingdings" panose="05000000000000000000" pitchFamily="2" charset="2"/>
              <a:buChar char="§"/>
            </a:pPr>
            <a:r>
              <a:rPr lang="ru-RU" sz="1400" dirty="0"/>
              <a:t>сильное сердцебиение; </a:t>
            </a:r>
          </a:p>
          <a:p>
            <a:pPr marL="285750" indent="-285750" algn="just" fontAlgn="ctr">
              <a:buFont typeface="Wingdings" panose="05000000000000000000" pitchFamily="2" charset="2"/>
              <a:buChar char="§"/>
            </a:pPr>
            <a:r>
              <a:rPr lang="ru-RU" sz="1400" dirty="0"/>
              <a:t>учащенное поверхностное дыхание; </a:t>
            </a:r>
          </a:p>
          <a:p>
            <a:pPr marL="285750" indent="-285750" algn="just" fontAlgn="ctr">
              <a:buFont typeface="Wingdings" panose="05000000000000000000" pitchFamily="2" charset="2"/>
              <a:buChar char="§"/>
            </a:pPr>
            <a:r>
              <a:rPr lang="ru-RU" sz="1400" dirty="0"/>
              <a:t>сниженный контроль собственного поведения.</a:t>
            </a:r>
          </a:p>
          <a:p>
            <a:pPr algn="just" fontAlgn="ctr">
              <a:spcBef>
                <a:spcPts val="600"/>
              </a:spcBef>
            </a:pPr>
            <a:r>
              <a:rPr lang="ru-RU" sz="1400" dirty="0">
                <a:solidFill>
                  <a:srgbClr val="FF0000"/>
                </a:solidFill>
              </a:rPr>
              <a:t>Страх</a:t>
            </a:r>
            <a:r>
              <a:rPr lang="ru-RU" sz="1400" dirty="0"/>
              <a:t> – это проявление базового инстинкта самосохранения. Он оберегает нас от рискованных, опасных поступков. Переживание чувства страха знакомо каждому человеку. В некоторых случаях страх становится опасным для человека. Это происходит тогда, когда он:</a:t>
            </a:r>
          </a:p>
          <a:p>
            <a:pPr marL="266700" indent="-266700" algn="just" fontAlgn="ctr"/>
            <a:r>
              <a:rPr lang="ru-RU" sz="1400" dirty="0"/>
              <a:t>-	не оправдан (переживание страха интенсивнее в сравнении с опасностью, по отношению к которой он возник);</a:t>
            </a:r>
          </a:p>
          <a:p>
            <a:pPr marL="266700" indent="-266700" algn="just" fontAlgn="ctr"/>
            <a:r>
              <a:rPr lang="ru-RU" sz="1400" dirty="0"/>
              <a:t>-	настолько силен, что лишает человека способности думать и действовать. </a:t>
            </a:r>
          </a:p>
          <a:p>
            <a:pPr algn="just" fontAlgn="ctr">
              <a:spcBef>
                <a:spcPts val="600"/>
              </a:spcBef>
            </a:pPr>
            <a:r>
              <a:rPr lang="ru-RU" sz="1400" dirty="0"/>
              <a:t>Иногда страх может перерасти в панику. Панический страх, ужас может побудить к бегству, вызвать оцепенение, агрессивное поведение. Человек в страхе может вцепиться в какие-либо опасные предметы, забираться в небезопасные места, лишая себя возможности спастись в экстремальной ситуации. При этом он плохо контролирует свои действия и не осознает происходящее вокруг, что уже опасно для самого пострадавшего и окружающих его людей. Велика вероятность эмоционального заражения паникой.</a:t>
            </a:r>
          </a:p>
          <a:p>
            <a:pPr algn="just" fontAlgn="ctr">
              <a:spcBef>
                <a:spcPts val="600"/>
              </a:spcBef>
            </a:pPr>
            <a:r>
              <a:rPr lang="ru-RU" sz="1400" dirty="0">
                <a:solidFill>
                  <a:srgbClr val="FF0000"/>
                </a:solidFill>
              </a:rPr>
              <a:t>Помощь при страхе:</a:t>
            </a:r>
          </a:p>
          <a:p>
            <a:pPr marL="266700" indent="-266700" algn="just" fontAlgn="ctr"/>
            <a:r>
              <a:rPr lang="ru-RU" sz="1400" dirty="0"/>
              <a:t>–	Необходимо быть рядом с человеком, дать ему ощущение безопасности: страх тяжело переносить в одиночестве.</a:t>
            </a:r>
          </a:p>
          <a:p>
            <a:pPr marL="266700" indent="-266700" algn="just" fontAlgn="ctr"/>
            <a:r>
              <a:rPr lang="ru-RU" sz="1400" dirty="0"/>
              <a:t>–	Если страх настолько силен, что парализует человека, то предложите ему выполнить несколько простых приемов. Например, задержать дыхание, а затем сосредоточиться на спокойном медленном дыхании; осуществить простое интеллектуальное действие (этот прием основан на том, что страх – эмоция, а любая эмоция становится слабее, если включается мыслительная деятельность).</a:t>
            </a:r>
          </a:p>
          <a:p>
            <a:pPr marL="266700" indent="-266700" algn="just" fontAlgn="ctr"/>
            <a:r>
              <a:rPr lang="ru-RU" sz="1400" dirty="0"/>
              <a:t>–	Когда острота страха начинает спадать, говорите с человеком о том, чего именно он боится, не нагнетая эмоции, а наоборот, давая возможность человеку выговориться (когда человек «проговаривает» свой страх, он становится не таким сильным).</a:t>
            </a:r>
          </a:p>
          <a:p>
            <a:pPr marL="266700" indent="-266700" algn="just" fontAlgn="ctr"/>
            <a:r>
              <a:rPr lang="ru-RU" sz="1400" dirty="0"/>
              <a:t>–	При необходимости предоставьте человеку информацию о том, что происходит вокруг, о ходе работ, если вам кажется, что сказанная информация будет полезна для человека и поможет улучшить его состояние (информационный голод провоцирует усиление страха).</a:t>
            </a:r>
          </a:p>
        </p:txBody>
      </p:sp>
    </p:spTree>
    <p:extLst>
      <p:ext uri="{BB962C8B-B14F-4D97-AF65-F5344CB8AC3E}">
        <p14:creationId xmlns:p14="http://schemas.microsoft.com/office/powerpoint/2010/main" val="1567556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C78B85-394E-45E0-B8B5-6F92D7D3F497}"/>
              </a:ext>
            </a:extLst>
          </p:cNvPr>
          <p:cNvSpPr txBox="1"/>
          <p:nvPr/>
        </p:nvSpPr>
        <p:spPr>
          <a:xfrm>
            <a:off x="193884" y="178435"/>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Апатия</a:t>
            </a:r>
          </a:p>
        </p:txBody>
      </p:sp>
      <p:sp>
        <p:nvSpPr>
          <p:cNvPr id="3" name="TextBox 2">
            <a:extLst>
              <a:ext uri="{FF2B5EF4-FFF2-40B4-BE49-F238E27FC236}">
                <a16:creationId xmlns:a16="http://schemas.microsoft.com/office/drawing/2014/main" id="{61706574-EF35-4FCE-9949-7C506CA9E66F}"/>
              </a:ext>
            </a:extLst>
          </p:cNvPr>
          <p:cNvSpPr txBox="1"/>
          <p:nvPr/>
        </p:nvSpPr>
        <p:spPr>
          <a:xfrm>
            <a:off x="99059" y="581965"/>
            <a:ext cx="8945880" cy="4047262"/>
          </a:xfrm>
          <a:prstGeom prst="rect">
            <a:avLst/>
          </a:prstGeom>
          <a:noFill/>
        </p:spPr>
        <p:txBody>
          <a:bodyPr wrap="square" rtlCol="0">
            <a:spAutoFit/>
          </a:bodyPr>
          <a:lstStyle/>
          <a:p>
            <a:pPr fontAlgn="ctr"/>
            <a:r>
              <a:rPr lang="ru-RU" sz="1400" dirty="0">
                <a:solidFill>
                  <a:srgbClr val="FF0000"/>
                </a:solidFill>
              </a:rPr>
              <a:t>Признаки: </a:t>
            </a:r>
          </a:p>
          <a:p>
            <a:pPr marL="285750" indent="-285750" fontAlgn="ctr">
              <a:buFont typeface="Wingdings" panose="05000000000000000000" pitchFamily="2" charset="2"/>
              <a:buChar char="§"/>
            </a:pPr>
            <a:r>
              <a:rPr lang="ru-RU" sz="1400" dirty="0"/>
              <a:t>непреодолимая усталость, когда любое движение, любое сказанное слово дается с трудом;</a:t>
            </a:r>
          </a:p>
          <a:p>
            <a:pPr marL="285750" indent="-285750" fontAlgn="ctr">
              <a:buFont typeface="Wingdings" panose="05000000000000000000" pitchFamily="2" charset="2"/>
              <a:buChar char="§"/>
            </a:pPr>
            <a:r>
              <a:rPr lang="ru-RU" sz="1400" dirty="0"/>
              <a:t>равнодушие к происходящему;</a:t>
            </a:r>
          </a:p>
          <a:p>
            <a:pPr marL="285750" indent="-285750" fontAlgn="ctr">
              <a:buFont typeface="Wingdings" panose="05000000000000000000" pitchFamily="2" charset="2"/>
              <a:buChar char="§"/>
            </a:pPr>
            <a:r>
              <a:rPr lang="ru-RU" sz="1400" dirty="0"/>
              <a:t>отсутствие, каких бы то ни было, эмоциональных проявлений;</a:t>
            </a:r>
          </a:p>
          <a:p>
            <a:pPr marL="285750" indent="-285750" fontAlgn="ctr">
              <a:buFont typeface="Wingdings" panose="05000000000000000000" pitchFamily="2" charset="2"/>
              <a:buChar char="§"/>
            </a:pPr>
            <a:r>
              <a:rPr lang="ru-RU" sz="1400" dirty="0"/>
              <a:t>заторможенность;</a:t>
            </a:r>
          </a:p>
          <a:p>
            <a:pPr marL="285750" indent="-285750" fontAlgn="ctr">
              <a:buFont typeface="Wingdings" panose="05000000000000000000" pitchFamily="2" charset="2"/>
              <a:buChar char="§"/>
            </a:pPr>
            <a:r>
              <a:rPr lang="ru-RU" sz="1400" dirty="0"/>
              <a:t>снижение темпа речи или полное ее отсутствие.</a:t>
            </a:r>
          </a:p>
          <a:p>
            <a:pPr fontAlgn="ctr">
              <a:spcBef>
                <a:spcPts val="600"/>
              </a:spcBef>
            </a:pPr>
            <a:r>
              <a:rPr lang="ru-RU" sz="1400" dirty="0">
                <a:solidFill>
                  <a:srgbClr val="FF0000"/>
                </a:solidFill>
              </a:rPr>
              <a:t>Помощь при апатии:</a:t>
            </a:r>
          </a:p>
          <a:p>
            <a:pPr marL="266700" indent="-266700" algn="just" fontAlgn="ctr"/>
            <a:r>
              <a:rPr lang="ru-RU" sz="1400" dirty="0"/>
              <a:t>–	Создайте для пострадавшего условия, в которых он мог бы отдохнуть и набраться сил, чувствовал себя в безопасности (например, проводите его к месту отдыха, по возможности помогите ему удобно устроиться).</a:t>
            </a:r>
          </a:p>
          <a:p>
            <a:pPr marL="266700" indent="-266700" algn="just" fontAlgn="ctr"/>
            <a:r>
              <a:rPr lang="ru-RU" sz="1400" dirty="0"/>
              <a:t>–	Если это по каким-то причинам невозможно, то необходимо помочь человеку мягко выйти из этого состояния. Для этого можно предложить ему самомассаж (или помочь ему в этом) активных биологических зон – мочек ушей и пальцев рук.</a:t>
            </a:r>
          </a:p>
          <a:p>
            <a:pPr marL="266700" indent="-266700" algn="just" fontAlgn="ctr"/>
            <a:r>
              <a:rPr lang="ru-RU" sz="1400" dirty="0"/>
              <a:t>–	Говорите с пострадавшим мягко, медленно, спокойным голосом, постепенно повышая громкость и скорость речи.</a:t>
            </a:r>
          </a:p>
          <a:p>
            <a:pPr marL="266700" indent="-266700" algn="just" fontAlgn="ctr"/>
            <a:r>
              <a:rPr lang="ru-RU" sz="1400" dirty="0"/>
              <a:t>–	Постепенно задавайте пострадавшему вопросы, на которые он может ответить развернуто.</a:t>
            </a:r>
          </a:p>
          <a:p>
            <a:pPr marL="266700" indent="-266700" algn="just"/>
            <a:r>
              <a:rPr lang="ru-RU" sz="1400" dirty="0"/>
              <a:t>–	Предложите пострадавшему какую-либо незначительную физическую нагрузку (пройтись пешком, сделать несколько простых физических упражнений) или вовлеките его в посильную для него совместную деятельность (например, оказать посильную помощь другим пострадавшим: принести чай или воду и т.д.).</a:t>
            </a:r>
          </a:p>
        </p:txBody>
      </p:sp>
    </p:spTree>
    <p:extLst>
      <p:ext uri="{BB962C8B-B14F-4D97-AF65-F5344CB8AC3E}">
        <p14:creationId xmlns:p14="http://schemas.microsoft.com/office/powerpoint/2010/main" val="17850597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C78B85-394E-45E0-B8B5-6F92D7D3F497}"/>
              </a:ext>
            </a:extLst>
          </p:cNvPr>
          <p:cNvSpPr txBox="1"/>
          <p:nvPr/>
        </p:nvSpPr>
        <p:spPr>
          <a:xfrm>
            <a:off x="193884" y="178435"/>
            <a:ext cx="8756231" cy="281610"/>
          </a:xfrm>
          <a:prstGeom prst="rect">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spcFirstLastPara="0" vert="horz" wrap="square" lIns="22860" tIns="15240" rIns="22860" bIns="15240" numCol="1" spcCol="1270" anchor="ctr" anchorCtr="0">
            <a:noAutofit/>
          </a:bodyPr>
          <a:lstStyle>
            <a:defPPr>
              <a:defRPr lang="en-US"/>
            </a:defPPr>
            <a:lvl1pPr algn="ctr">
              <a:defRPr sz="1400">
                <a:solidFill>
                  <a:schemeClr val="bg1"/>
                </a:solidFill>
              </a:defRPr>
            </a:lvl1pPr>
          </a:lstStyle>
          <a:p>
            <a:r>
              <a:rPr lang="ru-RU" dirty="0"/>
              <a:t>Способы самопомощи в экстремальных ситуациях</a:t>
            </a:r>
          </a:p>
        </p:txBody>
      </p:sp>
      <p:sp>
        <p:nvSpPr>
          <p:cNvPr id="3" name="TextBox 2">
            <a:extLst>
              <a:ext uri="{FF2B5EF4-FFF2-40B4-BE49-F238E27FC236}">
                <a16:creationId xmlns:a16="http://schemas.microsoft.com/office/drawing/2014/main" id="{61706574-EF35-4FCE-9949-7C506CA9E66F}"/>
              </a:ext>
            </a:extLst>
          </p:cNvPr>
          <p:cNvSpPr txBox="1"/>
          <p:nvPr/>
        </p:nvSpPr>
        <p:spPr>
          <a:xfrm>
            <a:off x="99059" y="581965"/>
            <a:ext cx="8945880" cy="2970044"/>
          </a:xfrm>
          <a:prstGeom prst="rect">
            <a:avLst/>
          </a:prstGeom>
          <a:noFill/>
        </p:spPr>
        <p:txBody>
          <a:bodyPr wrap="square" rtlCol="0">
            <a:spAutoFit/>
          </a:bodyPr>
          <a:lstStyle/>
          <a:p>
            <a:pPr algn="just" fontAlgn="ctr"/>
            <a:r>
              <a:rPr lang="ru-RU" sz="1400" dirty="0"/>
              <a:t>Если вы оказались в ситуации, когда вас одолевают сильные чувства (душевная боль, злость, гнев, чувство вины, страх, тревога) – очень важно создать себе условия для того, чтобы быстро «выпустить пар». Это поможет немного снизить напряжение и сохранить душевные силы, которые так нужны в экстренной ситуации.</a:t>
            </a:r>
          </a:p>
          <a:p>
            <a:pPr algn="just" fontAlgn="ctr">
              <a:spcBef>
                <a:spcPts val="600"/>
              </a:spcBef>
            </a:pPr>
            <a:r>
              <a:rPr lang="ru-RU" sz="1400" dirty="0"/>
              <a:t>Можно попробовать один из универсальных способов:</a:t>
            </a:r>
          </a:p>
          <a:p>
            <a:pPr marL="285750" indent="-285750" algn="just" fontAlgn="ctr">
              <a:buFont typeface="Wingdings" panose="05000000000000000000" pitchFamily="2" charset="2"/>
              <a:buChar char="§"/>
            </a:pPr>
            <a:r>
              <a:rPr lang="ru-RU" sz="1400" dirty="0"/>
              <a:t>займитесь физическим трудом;</a:t>
            </a:r>
          </a:p>
          <a:p>
            <a:pPr marL="285750" indent="-285750" algn="just" fontAlgn="ctr">
              <a:buFont typeface="Wingdings" panose="05000000000000000000" pitchFamily="2" charset="2"/>
              <a:buChar char="§"/>
            </a:pPr>
            <a:r>
              <a:rPr lang="ru-RU" sz="1400" dirty="0"/>
              <a:t>дайте волю слезам, поделитесь своими переживаниями с людьми, которым вы можете доверять;</a:t>
            </a:r>
          </a:p>
          <a:p>
            <a:pPr marL="285750" indent="-285750" algn="just" fontAlgn="ctr">
              <a:buFont typeface="Wingdings" panose="05000000000000000000" pitchFamily="2" charset="2"/>
              <a:buChar char="§"/>
            </a:pPr>
            <a:r>
              <a:rPr lang="ru-RU" sz="1400" dirty="0"/>
              <a:t>можно попробовать дыхательные упражнения, например, сделайте глубокий вдох, задержите дыхание на 1-2 секунды, выдохните, повторите упражнение 2 раза, потом сделайте 2 нормальных (неглубоких) медленных вдоха-выдоха;</a:t>
            </a:r>
          </a:p>
          <a:p>
            <a:pPr marL="285750" indent="-285750" algn="just" fontAlgn="ctr">
              <a:buFont typeface="Wingdings" panose="05000000000000000000" pitchFamily="2" charset="2"/>
              <a:buChar char="§"/>
            </a:pPr>
            <a:r>
              <a:rPr lang="ru-RU" sz="1400" dirty="0"/>
              <a:t>чередуйте глубокое и нормальное дыхание до тех пор, пока не почувствуете себя лучше;</a:t>
            </a:r>
          </a:p>
          <a:p>
            <a:pPr marL="285750" indent="-285750" algn="just" fontAlgn="ctr">
              <a:buFont typeface="Wingdings" panose="05000000000000000000" pitchFamily="2" charset="2"/>
              <a:buChar char="§"/>
            </a:pPr>
            <a:r>
              <a:rPr lang="ru-RU" sz="1400" dirty="0"/>
              <a:t>умственные операции тоже помогают снизить уровень эмоционального напряжения. Можно считать, например, поочередно в уме отнимать от 100 то 6, то 7, перемножать двузначные числа, и т.д.;</a:t>
            </a:r>
          </a:p>
          <a:p>
            <a:pPr marL="285750" indent="-285750" algn="just" fontAlgn="ctr">
              <a:buFont typeface="Wingdings" panose="05000000000000000000" pitchFamily="2" charset="2"/>
              <a:buChar char="§"/>
            </a:pPr>
            <a:r>
              <a:rPr lang="ru-RU" sz="1400" dirty="0"/>
              <a:t>умойтесь холодной водой, помассируйте мочки ушей и пальцы рук.</a:t>
            </a:r>
          </a:p>
        </p:txBody>
      </p:sp>
    </p:spTree>
    <p:extLst>
      <p:ext uri="{BB962C8B-B14F-4D97-AF65-F5344CB8AC3E}">
        <p14:creationId xmlns:p14="http://schemas.microsoft.com/office/powerpoint/2010/main" val="3778124582"/>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Программа для спец-ов ОТ">
      <a:majorFont>
        <a:latin typeface="Times New Roman"/>
        <a:ea typeface=""/>
        <a:cs typeface=""/>
      </a:majorFont>
      <a:minorFont>
        <a:latin typeface="Times New Roman"/>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10262</TotalTime>
  <Words>13535</Words>
  <Application>Microsoft Office PowerPoint</Application>
  <PresentationFormat>Экран (4:3)</PresentationFormat>
  <Paragraphs>579</Paragraphs>
  <Slides>69</Slides>
  <Notes>8</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69</vt:i4>
      </vt:variant>
    </vt:vector>
  </HeadingPairs>
  <TitlesOfParts>
    <vt:vector size="74" baseType="lpstr">
      <vt:lpstr>Arial</vt:lpstr>
      <vt:lpstr>Calibri</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Максим Фролов</dc:creator>
  <cp:lastModifiedBy>Максим Фролов</cp:lastModifiedBy>
  <cp:revision>534</cp:revision>
  <dcterms:created xsi:type="dcterms:W3CDTF">2020-04-16T14:06:54Z</dcterms:created>
  <dcterms:modified xsi:type="dcterms:W3CDTF">2020-05-29T07:08:20Z</dcterms:modified>
</cp:coreProperties>
</file>