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60" r:id="rId3"/>
    <p:sldId id="263" r:id="rId4"/>
    <p:sldId id="264" r:id="rId5"/>
    <p:sldId id="265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1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7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Приток денежных</a:t>
            </a:r>
            <a:r>
              <a:rPr lang="ru-RU" baseline="0" dirty="0"/>
              <a:t> средств, </a:t>
            </a:r>
            <a:r>
              <a:rPr lang="ru-RU" baseline="0" dirty="0" err="1"/>
              <a:t>руб</a:t>
            </a:r>
            <a:endParaRPr lang="ru-RU" baseline="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Лист1!$B$2</c:f>
              <c:strCache>
                <c:ptCount val="1"/>
                <c:pt idx="0">
                  <c:v> 2023 год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Лист1!$A$3:$A$8</c:f>
              <c:strCache>
                <c:ptCount val="6"/>
                <c:pt idx="0">
                  <c:v> Продажа продукции </c:v>
                </c:pt>
                <c:pt idx="1">
                  <c:v> Сдача имущества в аренду </c:v>
                </c:pt>
                <c:pt idx="2">
                  <c:v> Прочие поступления </c:v>
                </c:pt>
                <c:pt idx="3">
                  <c:v> Продажа материалов и ценных бумаг </c:v>
                </c:pt>
                <c:pt idx="4">
                  <c:v> Кредиты и займы </c:v>
                </c:pt>
                <c:pt idx="5">
                  <c:v> Всего </c:v>
                </c:pt>
              </c:strCache>
            </c:strRef>
          </c:cat>
          <c:val>
            <c:numRef>
              <c:f>Лист1!$B$3:$B$8</c:f>
              <c:numCache>
                <c:formatCode>_(* #,##0.00_);_(* \(#,##0.00\);_(* "-"??_);_(@_)</c:formatCode>
                <c:ptCount val="6"/>
                <c:pt idx="0">
                  <c:v>337683000</c:v>
                </c:pt>
                <c:pt idx="1">
                  <c:v>720000</c:v>
                </c:pt>
                <c:pt idx="2">
                  <c:v>12720000</c:v>
                </c:pt>
                <c:pt idx="3">
                  <c:v>1551000</c:v>
                </c:pt>
                <c:pt idx="4">
                  <c:v>33087000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4C5-4889-BFDD-B493E1430A3F}"/>
            </c:ext>
          </c:extLst>
        </c:ser>
        <c:ser>
          <c:idx val="1"/>
          <c:order val="1"/>
          <c:tx>
            <c:strRef>
              <c:f>Лист1!$C$2</c:f>
              <c:strCache>
                <c:ptCount val="1"/>
                <c:pt idx="0">
                  <c:v> 2024 год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Лист1!$A$3:$A$8</c:f>
              <c:strCache>
                <c:ptCount val="6"/>
                <c:pt idx="0">
                  <c:v> Продажа продукции </c:v>
                </c:pt>
                <c:pt idx="1">
                  <c:v> Сдача имущества в аренду </c:v>
                </c:pt>
                <c:pt idx="2">
                  <c:v> Прочие поступления </c:v>
                </c:pt>
                <c:pt idx="3">
                  <c:v> Продажа материалов и ценных бумаг </c:v>
                </c:pt>
                <c:pt idx="4">
                  <c:v> Кредиты и займы </c:v>
                </c:pt>
                <c:pt idx="5">
                  <c:v> Всего </c:v>
                </c:pt>
              </c:strCache>
            </c:strRef>
          </c:cat>
          <c:val>
            <c:numRef>
              <c:f>Лист1!$C$3:$C$8</c:f>
              <c:numCache>
                <c:formatCode>_(* #,##0.00_);_(* \(#,##0.00\);_(* "-"??_);_(@_)</c:formatCode>
                <c:ptCount val="6"/>
                <c:pt idx="0">
                  <c:v>293435000</c:v>
                </c:pt>
                <c:pt idx="1">
                  <c:v>5693000</c:v>
                </c:pt>
                <c:pt idx="2">
                  <c:v>64866000</c:v>
                </c:pt>
                <c:pt idx="3">
                  <c:v>1713000</c:v>
                </c:pt>
                <c:pt idx="4">
                  <c:v>288607000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4C5-4889-BFDD-B493E1430A3F}"/>
            </c:ext>
          </c:extLst>
        </c:ser>
        <c:ser>
          <c:idx val="2"/>
          <c:order val="2"/>
          <c:tx>
            <c:strRef>
              <c:f>Лист1!$D$2</c:f>
              <c:strCache>
                <c:ptCount val="1"/>
                <c:pt idx="0">
                  <c:v> Изменение (+,-) по сумме 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t" anchorCtr="0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Лист1!$A$3:$A$8</c:f>
              <c:strCache>
                <c:ptCount val="6"/>
                <c:pt idx="0">
                  <c:v> Продажа продукции </c:v>
                </c:pt>
                <c:pt idx="1">
                  <c:v> Сдача имущества в аренду </c:v>
                </c:pt>
                <c:pt idx="2">
                  <c:v> Прочие поступления </c:v>
                </c:pt>
                <c:pt idx="3">
                  <c:v> Продажа материалов и ценных бумаг </c:v>
                </c:pt>
                <c:pt idx="4">
                  <c:v> Кредиты и займы </c:v>
                </c:pt>
                <c:pt idx="5">
                  <c:v> Всего </c:v>
                </c:pt>
              </c:strCache>
            </c:strRef>
          </c:cat>
          <c:val>
            <c:numRef>
              <c:f>Лист1!$D$3:$D$8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2-34C5-4889-BFDD-B493E1430A3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44"/>
        <c:axId val="864003679"/>
        <c:axId val="864004159"/>
      </c:barChart>
      <c:catAx>
        <c:axId val="8640036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64004159"/>
        <c:crosses val="autoZero"/>
        <c:auto val="1"/>
        <c:lblAlgn val="ctr"/>
        <c:lblOffset val="100"/>
        <c:noMultiLvlLbl val="0"/>
      </c:catAx>
      <c:valAx>
        <c:axId val="864004159"/>
        <c:scaling>
          <c:orientation val="minMax"/>
        </c:scaling>
        <c:delete val="1"/>
        <c:axPos val="b"/>
        <c:numFmt formatCode="_(* #,##0.00_);_(* \(#,##0.00\);_(* &quot;-&quot;??_);_(@_)" sourceLinked="1"/>
        <c:majorTickMark val="out"/>
        <c:minorTickMark val="none"/>
        <c:tickLblPos val="nextTo"/>
        <c:crossAx val="8640036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 anchor="t" anchorCtr="0"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Лист1!$G$2</c:f>
              <c:strCache>
                <c:ptCount val="1"/>
                <c:pt idx="0">
                  <c:v> Темп роста, % </c:v>
                </c:pt>
              </c:strCache>
            </c:strRef>
          </c:tx>
          <c:spPr>
            <a:solidFill>
              <a:schemeClr val="dk1">
                <a:tint val="885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Лист1!$F$3:$F$8</c:f>
              <c:strCache>
                <c:ptCount val="6"/>
                <c:pt idx="0">
                  <c:v> Продажа продукции </c:v>
                </c:pt>
                <c:pt idx="1">
                  <c:v> Сдача имущества в аренду </c:v>
                </c:pt>
                <c:pt idx="2">
                  <c:v> Прочие поступления </c:v>
                </c:pt>
                <c:pt idx="3">
                  <c:v> Продажа материалов и ценных бумаг </c:v>
                </c:pt>
                <c:pt idx="4">
                  <c:v> Кредиты и займы </c:v>
                </c:pt>
                <c:pt idx="5">
                  <c:v> Всего </c:v>
                </c:pt>
              </c:strCache>
            </c:strRef>
          </c:cat>
          <c:val>
            <c:numRef>
              <c:f>Лист1!$G$3:$G$8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0-2B46-4975-B845-3E5098FA875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10660704"/>
        <c:axId val="510762816"/>
      </c:barChart>
      <c:catAx>
        <c:axId val="5106607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10762816"/>
        <c:crosses val="autoZero"/>
        <c:auto val="1"/>
        <c:lblAlgn val="ctr"/>
        <c:lblOffset val="100"/>
        <c:noMultiLvlLbl val="0"/>
      </c:catAx>
      <c:valAx>
        <c:axId val="510762816"/>
        <c:scaling>
          <c:orientation val="minMax"/>
        </c:scaling>
        <c:delete val="1"/>
        <c:axPos val="l"/>
        <c:numFmt formatCode="_(* #,##0.00_);_(* \(#,##0.00\);_(* &quot;-&quot;??_);_(@_)" sourceLinked="1"/>
        <c:majorTickMark val="none"/>
        <c:minorTickMark val="none"/>
        <c:tickLblPos val="nextTo"/>
        <c:crossAx val="5106607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Отток денежных</a:t>
            </a:r>
            <a:r>
              <a:rPr lang="ru-RU" baseline="0" dirty="0"/>
              <a:t> средств, </a:t>
            </a:r>
            <a:r>
              <a:rPr lang="ru-RU" baseline="0" dirty="0" err="1"/>
              <a:t>руб</a:t>
            </a:r>
            <a:endParaRPr lang="ru-RU" baseline="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Лист1!$B$13</c:f>
              <c:strCache>
                <c:ptCount val="1"/>
                <c:pt idx="0">
                  <c:v> 2023 год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Лист1!$A$14:$A$21</c:f>
              <c:strCache>
                <c:ptCount val="8"/>
                <c:pt idx="0">
                  <c:v> Сырье и материалы </c:v>
                </c:pt>
                <c:pt idx="1">
                  <c:v> Заработная плата </c:v>
                </c:pt>
                <c:pt idx="2">
                  <c:v> Проценты по кредиту </c:v>
                </c:pt>
                <c:pt idx="3">
                  <c:v> Прочие платежи </c:v>
                </c:pt>
                <c:pt idx="4">
                  <c:v> Оборудование </c:v>
                </c:pt>
                <c:pt idx="5">
                  <c:v> Займы </c:v>
                </c:pt>
                <c:pt idx="6">
                  <c:v> Кредиты </c:v>
                </c:pt>
                <c:pt idx="7">
                  <c:v> Всего </c:v>
                </c:pt>
              </c:strCache>
            </c:strRef>
          </c:cat>
          <c:val>
            <c:numRef>
              <c:f>Лист1!$B$14:$B$21</c:f>
              <c:numCache>
                <c:formatCode>_(* #,##0.00_);_(* \(#,##0.00\);_(* "-"??_);_(@_)</c:formatCode>
                <c:ptCount val="8"/>
                <c:pt idx="0">
                  <c:v>163250000</c:v>
                </c:pt>
                <c:pt idx="1">
                  <c:v>27508000</c:v>
                </c:pt>
                <c:pt idx="2">
                  <c:v>3669000</c:v>
                </c:pt>
                <c:pt idx="3">
                  <c:v>34522000</c:v>
                </c:pt>
                <c:pt idx="4">
                  <c:v>116475000</c:v>
                </c:pt>
                <c:pt idx="5">
                  <c:v>250000</c:v>
                </c:pt>
                <c:pt idx="6">
                  <c:v>39055000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4C5-4889-BFDD-B493E1430A3F}"/>
            </c:ext>
          </c:extLst>
        </c:ser>
        <c:ser>
          <c:idx val="1"/>
          <c:order val="1"/>
          <c:tx>
            <c:strRef>
              <c:f>Лист1!$C$13</c:f>
              <c:strCache>
                <c:ptCount val="1"/>
                <c:pt idx="0">
                  <c:v> 2024 год 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Лист1!$A$14:$A$21</c:f>
              <c:strCache>
                <c:ptCount val="8"/>
                <c:pt idx="0">
                  <c:v> Сырье и материалы </c:v>
                </c:pt>
                <c:pt idx="1">
                  <c:v> Заработная плата </c:v>
                </c:pt>
                <c:pt idx="2">
                  <c:v> Проценты по кредиту </c:v>
                </c:pt>
                <c:pt idx="3">
                  <c:v> Прочие платежи </c:v>
                </c:pt>
                <c:pt idx="4">
                  <c:v> Оборудование </c:v>
                </c:pt>
                <c:pt idx="5">
                  <c:v> Займы </c:v>
                </c:pt>
                <c:pt idx="6">
                  <c:v> Кредиты </c:v>
                </c:pt>
                <c:pt idx="7">
                  <c:v> Всего </c:v>
                </c:pt>
              </c:strCache>
            </c:strRef>
          </c:cat>
          <c:val>
            <c:numRef>
              <c:f>Лист1!$C$14:$C$21</c:f>
              <c:numCache>
                <c:formatCode>_(* #,##0.00_);_(* \(#,##0.00\);_(* "-"??_);_(@_)</c:formatCode>
                <c:ptCount val="8"/>
                <c:pt idx="0">
                  <c:v>196858000</c:v>
                </c:pt>
                <c:pt idx="1">
                  <c:v>45262000</c:v>
                </c:pt>
                <c:pt idx="2">
                  <c:v>6388000</c:v>
                </c:pt>
                <c:pt idx="3">
                  <c:v>15560000</c:v>
                </c:pt>
                <c:pt idx="4">
                  <c:v>199908000</c:v>
                </c:pt>
                <c:pt idx="5">
                  <c:v>19211000</c:v>
                </c:pt>
                <c:pt idx="6">
                  <c:v>72667000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4C5-4889-BFDD-B493E1430A3F}"/>
            </c:ext>
          </c:extLst>
        </c:ser>
        <c:ser>
          <c:idx val="2"/>
          <c:order val="2"/>
          <c:tx>
            <c:strRef>
              <c:f>Лист1!$D$13</c:f>
              <c:strCache>
                <c:ptCount val="1"/>
                <c:pt idx="0">
                  <c:v> Изменение (+,-) по сумме 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Лист1!$A$14:$A$21</c:f>
              <c:strCache>
                <c:ptCount val="8"/>
                <c:pt idx="0">
                  <c:v> Сырье и материалы </c:v>
                </c:pt>
                <c:pt idx="1">
                  <c:v> Заработная плата </c:v>
                </c:pt>
                <c:pt idx="2">
                  <c:v> Проценты по кредиту </c:v>
                </c:pt>
                <c:pt idx="3">
                  <c:v> Прочие платежи </c:v>
                </c:pt>
                <c:pt idx="4">
                  <c:v> Оборудование </c:v>
                </c:pt>
                <c:pt idx="5">
                  <c:v> Займы </c:v>
                </c:pt>
                <c:pt idx="6">
                  <c:v> Кредиты </c:v>
                </c:pt>
                <c:pt idx="7">
                  <c:v> Всего </c:v>
                </c:pt>
              </c:strCache>
            </c:strRef>
          </c:cat>
          <c:val>
            <c:numRef>
              <c:f>Лист1!$D$14:$D$21</c:f>
              <c:numCache>
                <c:formatCode>General</c:formatCode>
                <c:ptCount val="8"/>
              </c:numCache>
            </c:numRef>
          </c:val>
          <c:extLst>
            <c:ext xmlns:c16="http://schemas.microsoft.com/office/drawing/2014/chart" uri="{C3380CC4-5D6E-409C-BE32-E72D297353CC}">
              <c16:uniqueId val="{00000002-34C5-4889-BFDD-B493E1430A3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axId val="864003679"/>
        <c:axId val="864004159"/>
      </c:barChart>
      <c:catAx>
        <c:axId val="8640036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0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64004159"/>
        <c:crosses val="autoZero"/>
        <c:auto val="1"/>
        <c:lblAlgn val="ctr"/>
        <c:lblOffset val="100"/>
        <c:noMultiLvlLbl val="0"/>
      </c:catAx>
      <c:valAx>
        <c:axId val="864004159"/>
        <c:scaling>
          <c:orientation val="minMax"/>
        </c:scaling>
        <c:delete val="1"/>
        <c:axPos val="b"/>
        <c:numFmt formatCode="_(* #,##0.00_);_(* \(#,##0.00\);_(* &quot;-&quot;??_);_(@_)" sourceLinked="1"/>
        <c:majorTickMark val="out"/>
        <c:minorTickMark val="none"/>
        <c:tickLblPos val="nextTo"/>
        <c:crossAx val="8640036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Лист1!$G$13</c:f>
              <c:strCache>
                <c:ptCount val="1"/>
                <c:pt idx="0">
                  <c:v> Темп роста, % </c:v>
                </c:pt>
              </c:strCache>
            </c:strRef>
          </c:tx>
          <c:spPr>
            <a:solidFill>
              <a:schemeClr val="dk1">
                <a:tint val="885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Лист1!$F$14:$F$21</c:f>
              <c:strCache>
                <c:ptCount val="8"/>
                <c:pt idx="0">
                  <c:v> Сырье и материалы </c:v>
                </c:pt>
                <c:pt idx="1">
                  <c:v> Заработная плата </c:v>
                </c:pt>
                <c:pt idx="2">
                  <c:v> Проценты по кредиту </c:v>
                </c:pt>
                <c:pt idx="3">
                  <c:v> Прочие платежи </c:v>
                </c:pt>
                <c:pt idx="4">
                  <c:v> Оборудование </c:v>
                </c:pt>
                <c:pt idx="5">
                  <c:v> Займы </c:v>
                </c:pt>
                <c:pt idx="6">
                  <c:v> Кредиты </c:v>
                </c:pt>
                <c:pt idx="7">
                  <c:v> Всего </c:v>
                </c:pt>
              </c:strCache>
            </c:strRef>
          </c:cat>
          <c:val>
            <c:numRef>
              <c:f>Лист1!$G$14:$G$21</c:f>
              <c:numCache>
                <c:formatCode>General</c:formatCode>
                <c:ptCount val="8"/>
              </c:numCache>
            </c:numRef>
          </c:val>
          <c:extLst>
            <c:ext xmlns:c16="http://schemas.microsoft.com/office/drawing/2014/chart" uri="{C3380CC4-5D6E-409C-BE32-E72D297353CC}">
              <c16:uniqueId val="{00000000-2B46-4975-B845-3E5098FA875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10660704"/>
        <c:axId val="510762816"/>
      </c:barChart>
      <c:catAx>
        <c:axId val="5106607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10762816"/>
        <c:crosses val="autoZero"/>
        <c:auto val="1"/>
        <c:lblAlgn val="ctr"/>
        <c:lblOffset val="100"/>
        <c:noMultiLvlLbl val="0"/>
      </c:catAx>
      <c:valAx>
        <c:axId val="510762816"/>
        <c:scaling>
          <c:orientation val="minMax"/>
        </c:scaling>
        <c:delete val="1"/>
        <c:axPos val="l"/>
        <c:numFmt formatCode="_(* #,##0.00_);_(* \(#,##0.00\);_(* &quot;-&quot;??_);_(@_)" sourceLinked="1"/>
        <c:majorTickMark val="none"/>
        <c:minorTickMark val="none"/>
        <c:tickLblPos val="nextTo"/>
        <c:crossAx val="5106607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aseline="0" dirty="0"/>
              <a:t>Чистый денежный поток (</a:t>
            </a:r>
            <a:r>
              <a:rPr lang="en-US" baseline="0" dirty="0"/>
              <a:t>NCF</a:t>
            </a:r>
            <a:r>
              <a:rPr lang="ru-RU" baseline="0" dirty="0"/>
              <a:t>), </a:t>
            </a:r>
            <a:r>
              <a:rPr lang="ru-RU" baseline="0" dirty="0" err="1"/>
              <a:t>Руб</a:t>
            </a:r>
            <a:endParaRPr lang="ru-RU" baseline="0" dirty="0"/>
          </a:p>
          <a:p>
            <a:pPr>
              <a:defRPr/>
            </a:pPr>
            <a:endParaRPr lang="ru-RU" baseline="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Лист1!$B$26</c:f>
              <c:strCache>
                <c:ptCount val="1"/>
                <c:pt idx="0">
                  <c:v> 2023 год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Лист1!$A$27</c:f>
              <c:strCache>
                <c:ptCount val="1"/>
                <c:pt idx="0">
                  <c:v> Чистый денежный поток (NCF) </c:v>
                </c:pt>
              </c:strCache>
            </c:strRef>
          </c:cat>
          <c:val>
            <c:numRef>
              <c:f>Лист1!$B$27</c:f>
              <c:numCache>
                <c:formatCode>_(* #,##0.00_);_(* \(#,##0.00\);_(* "-"??_);_(@_)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0-34C5-4889-BFDD-B493E1430A3F}"/>
            </c:ext>
          </c:extLst>
        </c:ser>
        <c:ser>
          <c:idx val="1"/>
          <c:order val="1"/>
          <c:tx>
            <c:strRef>
              <c:f>Лист1!$C$26</c:f>
              <c:strCache>
                <c:ptCount val="1"/>
                <c:pt idx="0">
                  <c:v> 2024 год 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Лист1!$A$27</c:f>
              <c:strCache>
                <c:ptCount val="1"/>
                <c:pt idx="0">
                  <c:v> Чистый денежный поток (NCF) </c:v>
                </c:pt>
              </c:strCache>
            </c:strRef>
          </c:cat>
          <c:val>
            <c:numRef>
              <c:f>Лист1!$C$27</c:f>
              <c:numCache>
                <c:formatCode>_(* #,##0.00_);_(* \(#,##0.00\);_(* "-"??_);_(@_)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0-FF07-4C28-BB6A-205A96ACD602}"/>
            </c:ext>
          </c:extLst>
        </c:ser>
        <c:ser>
          <c:idx val="2"/>
          <c:order val="2"/>
          <c:tx>
            <c:strRef>
              <c:f>Лист1!$D$26</c:f>
              <c:strCache>
                <c:ptCount val="1"/>
                <c:pt idx="0">
                  <c:v> Изменение (+,-) по сумме 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Лист1!$A$27</c:f>
              <c:strCache>
                <c:ptCount val="1"/>
                <c:pt idx="0">
                  <c:v> Чистый денежный поток (NCF) </c:v>
                </c:pt>
              </c:strCache>
            </c:strRef>
          </c:cat>
          <c:val>
            <c:numRef>
              <c:f>Лист1!$D$27</c:f>
              <c:numCache>
                <c:formatCode>_(* #,##0.00_);_(* \(#,##0.00\);_(* "-"??_);_(@_)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1-FF07-4C28-BB6A-205A96ACD60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axId val="864003679"/>
        <c:axId val="864004159"/>
      </c:barChart>
      <c:catAx>
        <c:axId val="864003679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high"/>
        <c:crossAx val="864004159"/>
        <c:crosses val="autoZero"/>
        <c:auto val="1"/>
        <c:lblAlgn val="ctr"/>
        <c:lblOffset val="100"/>
        <c:noMultiLvlLbl val="0"/>
      </c:catAx>
      <c:valAx>
        <c:axId val="864004159"/>
        <c:scaling>
          <c:orientation val="minMax"/>
        </c:scaling>
        <c:delete val="1"/>
        <c:axPos val="b"/>
        <c:numFmt formatCode="_(* #,##0.00_);_(* \(#,##0.00\);_(* &quot;-&quot;??_);_(@_)" sourceLinked="1"/>
        <c:majorTickMark val="out"/>
        <c:minorTickMark val="none"/>
        <c:tickLblPos val="nextTo"/>
        <c:crossAx val="8640036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title>
      <c:tx>
        <c:rich>
          <a:bodyPr/>
          <a:lstStyle/>
          <a:p>
            <a:pPr>
              <a:defRPr lang="ru-RU" sz="2128" b="1" i="0" u="none" strike="noStrike" kern="1200" cap="all" spc="120" normalizeH="0" baseline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sz="2128" b="1" i="0" u="none" strike="noStrike" kern="1200" cap="all" spc="120" normalizeH="0" baseline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rPr>
              <a:t> Темп роста, % 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Лист1!$G$26</c:f>
              <c:strCache>
                <c:ptCount val="1"/>
                <c:pt idx="0">
                  <c:v> Темп роста, % 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Лист1!$F$27</c:f>
              <c:strCache>
                <c:ptCount val="1"/>
                <c:pt idx="0">
                  <c:v> Чистый денежный поток (NCF) </c:v>
                </c:pt>
              </c:strCache>
            </c:strRef>
          </c:cat>
          <c:val>
            <c:numRef>
              <c:f>Лист1!$G$27</c:f>
              <c:numCache>
                <c:formatCode>_(* #,##0.00_);_(* \(#,##0.00\);_(* "-"??_);_(@_)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0-2B46-4975-B845-3E5098FA875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10660704"/>
        <c:axId val="510762816"/>
      </c:barChart>
      <c:catAx>
        <c:axId val="5106607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10762816"/>
        <c:crosses val="autoZero"/>
        <c:auto val="1"/>
        <c:lblAlgn val="ctr"/>
        <c:lblOffset val="100"/>
        <c:noMultiLvlLbl val="0"/>
      </c:catAx>
      <c:valAx>
        <c:axId val="510762816"/>
        <c:scaling>
          <c:orientation val="minMax"/>
        </c:scaling>
        <c:delete val="1"/>
        <c:axPos val="l"/>
        <c:numFmt formatCode="_(* #,##0.00_);_(* \(#,##0.00\);_(* &quot;-&quot;??_);_(@_)" sourceLinked="1"/>
        <c:majorTickMark val="none"/>
        <c:minorTickMark val="none"/>
        <c:tickLblPos val="nextTo"/>
        <c:crossAx val="5106607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FFFF4E-A55F-4B8A-9270-0CA94D659E99}" type="datetimeFigureOut">
              <a:rPr lang="ru-RU" smtClean="0"/>
              <a:t>30.10.2025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76AC2E-13AA-418E-A9E2-07CA29FED9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97048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76AC2E-13AA-418E-A9E2-07CA29FED98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21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76AC2E-13AA-418E-A9E2-07CA29FED98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136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0F4DC-6848-4469-8817-53AA28C98131}" type="datetimeFigureOut">
              <a:rPr lang="ru-RU" smtClean="0"/>
              <a:t>30.10.2025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BA391-B818-4F3D-BADB-A5BED6CF9F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325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0F4DC-6848-4469-8817-53AA28C98131}" type="datetimeFigureOut">
              <a:rPr lang="ru-RU" smtClean="0"/>
              <a:t>30.10.2025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BA391-B818-4F3D-BADB-A5BED6CF9F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9227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0F4DC-6848-4469-8817-53AA28C98131}" type="datetimeFigureOut">
              <a:rPr lang="ru-RU" smtClean="0"/>
              <a:t>30.10.2025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BA391-B818-4F3D-BADB-A5BED6CF9F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35573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0F4DC-6848-4469-8817-53AA28C98131}" type="datetimeFigureOut">
              <a:rPr lang="ru-RU" smtClean="0"/>
              <a:t>30.10.2025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BA391-B818-4F3D-BADB-A5BED6CF9F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8183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0F4DC-6848-4469-8817-53AA28C98131}" type="datetimeFigureOut">
              <a:rPr lang="ru-RU" smtClean="0"/>
              <a:t>30.10.2025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BA391-B818-4F3D-BADB-A5BED6CF9F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5319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0F4DC-6848-4469-8817-53AA28C98131}" type="datetimeFigureOut">
              <a:rPr lang="ru-RU" smtClean="0"/>
              <a:t>30.10.2025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BA391-B818-4F3D-BADB-A5BED6CF9F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7935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0F4DC-6848-4469-8817-53AA28C98131}" type="datetimeFigureOut">
              <a:rPr lang="ru-RU" smtClean="0"/>
              <a:t>30.10.2025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BA391-B818-4F3D-BADB-A5BED6CF9F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1138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0F4DC-6848-4469-8817-53AA28C98131}" type="datetimeFigureOut">
              <a:rPr lang="ru-RU" smtClean="0"/>
              <a:t>30.10.2025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BA391-B818-4F3D-BADB-A5BED6CF9F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486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0F4DC-6848-4469-8817-53AA28C98131}" type="datetimeFigureOut">
              <a:rPr lang="ru-RU" smtClean="0"/>
              <a:t>30.10.2025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BA391-B818-4F3D-BADB-A5BED6CF9F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7560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0F4DC-6848-4469-8817-53AA28C98131}" type="datetimeFigureOut">
              <a:rPr lang="ru-RU" smtClean="0"/>
              <a:t>30.10.2025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BA391-B818-4F3D-BADB-A5BED6CF9F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8324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0F4DC-6848-4469-8817-53AA28C98131}" type="datetimeFigureOut">
              <a:rPr lang="ru-RU" smtClean="0"/>
              <a:t>30.10.2025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BA391-B818-4F3D-BADB-A5BED6CF9F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2913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10F4DC-6848-4469-8817-53AA28C98131}" type="datetimeFigureOut">
              <a:rPr lang="ru-RU" smtClean="0"/>
              <a:t>30.10.2025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BA391-B818-4F3D-BADB-A5BED6CF9F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3114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3">
            <a:extLst>
              <a:ext uri="{FF2B5EF4-FFF2-40B4-BE49-F238E27FC236}">
                <a16:creationId xmlns:a16="http://schemas.microsoft.com/office/drawing/2014/main" id="{ECC07320-C2CA-4E29-8481-9D9E143C7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Рисунок 8" descr="Стопка папок">
            <a:extLst>
              <a:ext uri="{FF2B5EF4-FFF2-40B4-BE49-F238E27FC236}">
                <a16:creationId xmlns:a16="http://schemas.microsoft.com/office/drawing/2014/main" id="{51BF78F9-FBBC-D17B-D89A-C2528471E3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" r="1905" b="-1"/>
          <a:stretch>
            <a:fillRect/>
          </a:stretch>
        </p:blipFill>
        <p:spPr>
          <a:xfrm>
            <a:off x="2522358" y="10"/>
            <a:ext cx="9669642" cy="6857990"/>
          </a:xfrm>
          <a:prstGeom prst="rect">
            <a:avLst/>
          </a:prstGeom>
        </p:spPr>
      </p:pic>
      <p:sp>
        <p:nvSpPr>
          <p:cNvPr id="19" name="Rectangle 15">
            <a:extLst>
              <a:ext uri="{FF2B5EF4-FFF2-40B4-BE49-F238E27FC236}">
                <a16:creationId xmlns:a16="http://schemas.microsoft.com/office/drawing/2014/main" id="{178FB36B-5BFE-42CA-BC60-1115E0D95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C045F2-5335-4373-9F77-B40BC1FD9D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52228" y="743447"/>
            <a:ext cx="3973385" cy="3692028"/>
          </a:xfrm>
          <a:noFill/>
        </p:spPr>
        <p:txBody>
          <a:bodyPr>
            <a:normAutofit/>
          </a:bodyPr>
          <a:lstStyle/>
          <a:p>
            <a:pPr algn="l"/>
            <a:r>
              <a:rPr lang="ru-RU" sz="4400"/>
              <a:t>Аналитический отчет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7D00B72-4AD4-4536-8FB0-B6025E74A6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52229" y="4629234"/>
            <a:ext cx="3973386" cy="1485319"/>
          </a:xfrm>
          <a:noFill/>
        </p:spPr>
        <p:txBody>
          <a:bodyPr>
            <a:normAutofit/>
          </a:bodyPr>
          <a:lstStyle/>
          <a:p>
            <a:pPr algn="l"/>
            <a:r>
              <a:rPr lang="ru-RU" dirty="0"/>
              <a:t>Фамилия Имя</a:t>
            </a:r>
            <a:br>
              <a:rPr lang="ru-RU" dirty="0"/>
            </a:br>
            <a:r>
              <a:rPr lang="ru-RU" dirty="0"/>
              <a:t>Школа, класс</a:t>
            </a:r>
          </a:p>
        </p:txBody>
      </p:sp>
    </p:spTree>
    <p:extLst>
      <p:ext uri="{BB962C8B-B14F-4D97-AF65-F5344CB8AC3E}">
        <p14:creationId xmlns:p14="http://schemas.microsoft.com/office/powerpoint/2010/main" val="17342173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659BEA64-52A4-549B-7ACC-D3BF11CDBA8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78906111"/>
              </p:ext>
            </p:extLst>
          </p:nvPr>
        </p:nvGraphicFramePr>
        <p:xfrm>
          <a:off x="360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>
            <a:extLst>
              <a:ext uri="{FF2B5EF4-FFF2-40B4-BE49-F238E27FC236}">
                <a16:creationId xmlns:a16="http://schemas.microsoft.com/office/drawing/2014/main" id="{E73EF597-CA58-F380-BAFD-AD2507369BB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31790724"/>
              </p:ext>
            </p:extLst>
          </p:nvPr>
        </p:nvGraphicFramePr>
        <p:xfrm>
          <a:off x="8810046" y="1615929"/>
          <a:ext cx="2987318" cy="36261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1428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72A7C2-1488-81D3-83CA-27C9249BF7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427F1EF1-7285-AB5C-30A5-6343EA2D11B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32273047"/>
              </p:ext>
            </p:extLst>
          </p:nvPr>
        </p:nvGraphicFramePr>
        <p:xfrm>
          <a:off x="394636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>
            <a:extLst>
              <a:ext uri="{FF2B5EF4-FFF2-40B4-BE49-F238E27FC236}">
                <a16:creationId xmlns:a16="http://schemas.microsoft.com/office/drawing/2014/main" id="{A84E5CCE-14E1-4F40-094C-23C5DAFAAC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66470176"/>
              </p:ext>
            </p:extLst>
          </p:nvPr>
        </p:nvGraphicFramePr>
        <p:xfrm>
          <a:off x="8723419" y="719666"/>
          <a:ext cx="2987318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6682991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46D167-D504-974D-FD42-3F82EB115A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86D7311E-D83A-2175-9BD4-2DC0464EEC1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08126211"/>
              </p:ext>
            </p:extLst>
          </p:nvPr>
        </p:nvGraphicFramePr>
        <p:xfrm>
          <a:off x="394636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>
            <a:extLst>
              <a:ext uri="{FF2B5EF4-FFF2-40B4-BE49-F238E27FC236}">
                <a16:creationId xmlns:a16="http://schemas.microsoft.com/office/drawing/2014/main" id="{522B3D68-D462-6B6E-6EE4-CE9631F5AD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26654986"/>
              </p:ext>
            </p:extLst>
          </p:nvPr>
        </p:nvGraphicFramePr>
        <p:xfrm>
          <a:off x="8810046" y="1615929"/>
          <a:ext cx="2987318" cy="36261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075368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2F8C79-FF14-F49B-2A5C-C4878209F5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Вывод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98A5AA3-B882-4693-EA71-9726A95D20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098086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 2013–2022">
  <a:themeElements>
    <a:clrScheme name="Тема Office 2013–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 2013–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 2013–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407</TotalTime>
  <Words>43</Words>
  <Application>Microsoft Office PowerPoint</Application>
  <PresentationFormat>Широкоэкранный</PresentationFormat>
  <Paragraphs>11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Aptos</vt:lpstr>
      <vt:lpstr>Arial</vt:lpstr>
      <vt:lpstr>Calibri</vt:lpstr>
      <vt:lpstr>Calibri Light</vt:lpstr>
      <vt:lpstr>Тема Office 2013–2022</vt:lpstr>
      <vt:lpstr>Аналитический отчет</vt:lpstr>
      <vt:lpstr>Презентация PowerPoint</vt:lpstr>
      <vt:lpstr>Презентация PowerPoint</vt:lpstr>
      <vt:lpstr>Презентация PowerPoint</vt:lpstr>
      <vt:lpstr>Вывод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</dc:title>
  <dc:creator>Роза Ванюшина</dc:creator>
  <cp:lastModifiedBy>Роза Ванюшина</cp:lastModifiedBy>
  <cp:revision>29</cp:revision>
  <dcterms:created xsi:type="dcterms:W3CDTF">2025-10-28T10:09:18Z</dcterms:created>
  <dcterms:modified xsi:type="dcterms:W3CDTF">2025-10-30T06:50:47Z</dcterms:modified>
</cp:coreProperties>
</file>